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2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embeddedFontLst>
    <p:embeddedFont>
      <p:font typeface="Bebas Neue" panose="020B0606020202050201" pitchFamily="34" charset="0"/>
      <p:regular r:id="rId24"/>
    </p:embeddedFont>
    <p:embeddedFont>
      <p:font typeface="Montserrat" panose="00000500000000000000" pitchFamily="2" charset="0"/>
      <p:regular r:id="rId25"/>
      <p:bold r:id="rId26"/>
      <p:boldItalic r:id="rId27"/>
    </p:embeddedFont>
    <p:embeddedFont>
      <p:font typeface="Trebuchet MS" panose="020B0603020202020204" pitchFamily="3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gnZmtTAgohIVWFY6rb1a7/fNie1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AC39316-E36B-4874-BB2A-E07CD45FA9FE}">
  <a:tblStyle styleId="{6AC39316-E36B-4874-BB2A-E07CD45FA9FE}"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624"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fntdata"/><Relationship Id="rId32"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156bfc7fc0e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g156bfc7fc0e_0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Two of the most important things in doing research are reading and evaluating a source. They are done at the same time, and can be done quickly. In general, when you want to know if a source is reliable and worth using, you need to consider a few things. First and foremost, look at where you found a source. .edu or .gov is the way to go, but outside of that, look for obvious red flags like ads on a page. Academic journals sometimes advertise other journals, that is fine, products is not. A good source, and website, should have good formatting, it’s a basic thing but can tell a lot about a source. Finally, a good source, even if it’s a popular source, should include citations and authority. You need to know who the author is and where they are coming from.</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While you need to read entire articles to cite them properly, it can help to do a bit of speed reading, or some basic skimming. First is title and abstract, you can learn at a glance if a source is in your field and worth your time. If it passes that test, then you skim the article itself. Within the article, look for anything different, a break in text. Pictures, block quotes, charts or graphs are all easy ways to tell at a glance if something is important. Finally, look at the conclusion or results to see if it is what you are looking for. If it passes all those tests, then take the time to read the full article so you can cite it properly. While this seems like a lot, once you get used to it, you can do this quickly and easily for any article or source you find. It will save you a lot of time and effort in the long run.</a:t>
            </a:r>
            <a:endParaRPr/>
          </a:p>
        </p:txBody>
      </p:sp>
      <p:sp>
        <p:nvSpPr>
          <p:cNvPr id="169" name="Google Shape;169;g156bfc7fc0e_0_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156bfc7fc0e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g156bfc7fc0e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I’m sure you’ve all heard, or even told others, that you have to use “peer-reviewed” or “scholarly” articles as a source. As we can see, a peer-reviewed article is one that covers research or a study in a given field, then reviewed by peers in that field, to make sure everything is on the level, and important enough to be published. If the article is actually accepted by reviewers, and then published in a journal, it is considered “peer-reviewed”, or a scholarly source. These articles have proper citations, usually to other scholarly sources, and are generally suitable for using for your own research. Peer reviewed and scholarly articles are also free of bias, they are focused on facts, data, studies and research. They also will usually have literature reviews or sources that you can use to help guide your own research!</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Popular articles on the other hand are not peer-reviewed, but rather editor reviewed. The author, while possibly an expert in the field, and still technically doing research of some kind, isn’t taking part in serious, scholarly research. These articles can reference peer-reviewed articles or studies, and can be useful for helping you find information about a topic, field, or key figures. Time Magazine and National Geographic are good examples of popular sources, they cover a wide range of topics with well written articles, and often reference scholarly sources. Popular sources like those are great for getting background knowledge into a subject. Outside of popular articles, but related to them, you have sources like blogs and Twitter. While these sources might be written by experts, they are not scholarly or peer-reviewed. They can provide background to a topic, but sometimes are an outlet for an author’s biases. It’s worth noting though, that in some instances, you won’t be able to find scholarly sources, just popular ones, such as for current events. In that instance, you want to cite the most official source you can, for example a government press release is better than the New York Times for recent government events.</a:t>
            </a:r>
            <a:endParaRPr/>
          </a:p>
          <a:p>
            <a:pPr marL="0" lvl="0" indent="0" algn="l" rtl="0">
              <a:lnSpc>
                <a:spcPct val="100000"/>
              </a:lnSpc>
              <a:spcBef>
                <a:spcPts val="0"/>
              </a:spcBef>
              <a:spcAft>
                <a:spcPts val="0"/>
              </a:spcAft>
              <a:buSzPts val="1400"/>
              <a:buNone/>
            </a:pPr>
            <a:endParaRPr/>
          </a:p>
        </p:txBody>
      </p:sp>
      <p:sp>
        <p:nvSpPr>
          <p:cNvPr id="177" name="Google Shape;177;g156bfc7fc0e_0_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While all academic fields do research and writing, there are some core differences between STEM and others, such as the humanities or social sciences. For STEM, writing is often the dreaded secondary step in the research process. They are more focused on practical work like experiments, even in the writing itself. They have more rigid structural requirements, because their articles tend to be shorter and more concise, with a focus on quantitative information. By in large, STEM is focused on articles rather than book publications. Those articles are written in passive tense, and focus on results instead of the teams behind them. The research and writing process is often more collaborative, large teams will co-author a single paper. There is a shorter publication turnaround time and faster peer review process, as other researchers can be demanding to see those results and data.</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In the humanities, and in some social sciences, writing is the core part of the research, and often the end goal. The focus isn’t on data, so much as the generation of ideas and entry into the larger academic or scholarly conversation. If they are structured, it’s more so based on content, rather than field. While articles are still common, they are often just excerpts from books or spun off from a presentation or thesis. This research is focused more on the larger picture, rather than individual results. There is usually a longer publication and peer review process, in part because the articles themselves are much longer and more qualitative. Readers are more focused on the narrative aspect and that big picture, rather than raw data. Some social sciences, depending on how research heavy they are, take elements of both sides for their writing process.</a:t>
            </a:r>
            <a:endParaRPr/>
          </a:p>
        </p:txBody>
      </p:sp>
      <p:sp>
        <p:nvSpPr>
          <p:cNvPr id="185" name="Google Shape;185;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156bfc7fc0e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g156bfc7fc0e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Obviously, the best way to avoid intentional plagiarism and academic dishonesty is just to not do it. Don’t cheat, and try to cite your sources properly. Which means the bigger question is how to cite, and avoid unintentional plagiarism. One of the biggest issues I have seen students face, is how to talk about sources they are citing or using. You have a couple of options here.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chemeClr val="dk1"/>
              </a:buClr>
              <a:buSzPts val="1400"/>
              <a:buFont typeface="Arial"/>
              <a:buNone/>
            </a:pPr>
            <a:r>
              <a:rPr lang="en-US"/>
              <a:t>You can paraphrase or summarize. These are very similar, but with a key difference. Both restructure and rephrase something, but with a paraphrase it is of similar length to the original, while summary is a lot shorter. Either way, you need to include a proper citation to go with it, as you are still restating the idea of different source. Most of your research writing should be done these ways. It shows you have a good grasp of a source or concept, and it’s easy to weave your own voice into it then. You could alternatively use a direct quote. That is when you word for word copy something, but have it in quotes with a proper citation. This is ideally used for concepts that are hard to restate or understand, or if you are analyzing specific sections of a text.</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Last, and absolutely least, is patchwriting. This is when you copy from a source and then change the text slightly. Rather than a full rephrase like paraphrasing or summarizing, patchwriting is just swapping of key words or inverting sentence structure. So if your original source said “Bill is talking to Sally and Matt”, you say “Matt and Sally spoke to Bill”. It’s the same thing, just changed to quickly pass the sight test for copying. Proper citations don’t make patchwriting better either. Again, because you want to be able to show you understand a concept and can put in context, rather than just use a thesaurus.</a:t>
            </a:r>
            <a:endParaRPr/>
          </a:p>
        </p:txBody>
      </p:sp>
      <p:sp>
        <p:nvSpPr>
          <p:cNvPr id="193" name="Google Shape;193;g156bfc7fc0e_0_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56bfc7fc0e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g156bfc7fc0e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Today, I want to talk to you briefly about plagiarism, and how you can avoid it in the course of your academic careers. As we can see, plagiarism is defined as presenting someone else’s work as your own. It doesn’t matter if you did it on purpose or accidentally, it’s still plagiarism. Closely tied to plagiarism is academic dishonesty. As the name implies, most people know this as cheating, but plagiarism also falls under this category, because it’s an unethical way to achieve success. There’s many reasons people cheat or plagiarize, and again, it’s not always intentional. Sometimes you might struggle with a concept and misrepresent it. Others, it could be an assignment you don’t understand and do wrong. Sometimes, it’s simply because you ran out of time to complete an assignment and rushed to put something out. Of course, there are penalties for plagiarism or academic dishonesty, which is why we want to understand them. No one wants to risk a lower grade, failing a class, or even worse, being expelled or losing a scholarship because they were accused of plagiarism.</a:t>
            </a:r>
            <a:endParaRPr/>
          </a:p>
        </p:txBody>
      </p:sp>
      <p:sp>
        <p:nvSpPr>
          <p:cNvPr id="201" name="Google Shape;201;g156bfc7fc0e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Anytime you are talking about a source, you need to consider if you are going to summarize or synthesize. Sometime these points are combined, but they are two very different things. You can think of the summary as the box score of research, while the synthesis is the play by play.</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You'll be summing up your findings as you research and as you write. Figure out what the most important piece of information in a given source is when you find it, and also what the summary of each paragraph you are writing is. Think of it like creating a "too long, didn't read" for your findings. While this is an important piece, it's not as critical as the synthesis.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 synthesis is how the sources relate to one another, and to your own research. This is where the actual analysis happens, and you create your own narrative. You need to cover the importance not only of the sources you found, but how it relates to the research you are doing. This is where your own voice comes into play, where as the summary is more paraphrasing.</a:t>
            </a:r>
            <a:endParaRPr/>
          </a:p>
        </p:txBody>
      </p:sp>
      <p:sp>
        <p:nvSpPr>
          <p:cNvPr id="210" name="Google Shape;21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One thing you might be told to do, or might want to do on your own, is to conduct a literature review. A literature review is a way to see what research has already been done in a topic or field. Most serious academic search include a literature review, because it shows you have done the work to understand where your research fits in with the larger field. If you have a research theory or topic, and aren’t finding literature on it, it could be a sign that either you need to revise your theory, or get help with your research. First and foremost, you want to think about your topic or scope with a lit review. How many sources do you need, what types of sources? Do you need to get into synthesis, summary, or evaluation? Do you need background information before you start, or in some cases, do your readers need any? Consider the parameters of sources, time especially. Finally, think about having a diversity of sources, don’t cite the same authors or publications over and over.</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With your scope defined, you can start finding models and examples, then actual sources. You’ll want to evaluate anything you find, which we talked about earlier. Once you’ve done that, you can organize your work, and then start writing and revising your review. Don’t be afraid to go back to earlier steps if you are having issues too.</a:t>
            </a:r>
            <a:endParaRPr/>
          </a:p>
        </p:txBody>
      </p:sp>
      <p:sp>
        <p:nvSpPr>
          <p:cNvPr id="218" name="Google Shape;21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Anytime you are doing research, it can help to turn your topic into a research question. This helps you narrow down your focus and results, and also gives you other elements that you can pull from when you are doing searching. For example, you wouldn’t want to just go to Google Scholar and type in “batteries”. You can limit your results some if you want to look at electric car batteries maybe. But let’s go further, and think about the materials those batteries are made of. Finally, why does that matter, what are you actually looking for? That’s your actual research question. But you can take steps back and search for those individual elements still too. Maybe a focus on said materials, or just more information about electric cars. By having a research question, rather than just a topic, you can make your research easier.</a:t>
            </a:r>
            <a:endParaRPr/>
          </a:p>
        </p:txBody>
      </p:sp>
      <p:sp>
        <p:nvSpPr>
          <p:cNvPr id="226" name="Google Shape;22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One important aspect of searching is using the right keywords. With this example, what is this a picture of? There’s lots of different options, and none of them are wrong, but each one will yield different search results. Don’t be afraid to try different terms for the same thing when you are searching, you might be missing out on that perfect fit article if you decide to call this soda instead of pop. While this example focuses on something relatively simple, it works for every field and area of study. If you are researching in STEM for example, consider both common and scientific names of things to make sure you are seeing all the results.</a:t>
            </a:r>
            <a:endParaRPr/>
          </a:p>
          <a:p>
            <a:pPr marL="0" lvl="0" indent="0" algn="l" rtl="0">
              <a:lnSpc>
                <a:spcPct val="100000"/>
              </a:lnSpc>
              <a:spcBef>
                <a:spcPts val="0"/>
              </a:spcBef>
              <a:spcAft>
                <a:spcPts val="0"/>
              </a:spcAft>
              <a:buSzPts val="1400"/>
              <a:buNone/>
            </a:pPr>
            <a:endParaRPr/>
          </a:p>
        </p:txBody>
      </p:sp>
      <p:sp>
        <p:nvSpPr>
          <p:cNvPr id="246" name="Google Shape;24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29a9bd8830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g29a9bd8830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For any searching you do, there’s some basic tips you can use. First and foremost, you need to isolate the main concepts of what you are looking for or need to find information for. This can be as simple as having a single word to go on, but sometimes having a full research question ready to go can work. If you have a full question, you’ll want to think about the different elements of it.</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Next up, you want to think of synonyms or related terms for the words and ideas you isolated first. You will be using all of these in your search, if only to make sure you aren’t missing out on potential results. Finally, you can use one good source to find another. Think of it like recommendations on Amazon or Netflix, their creepy algorithm can tell you what others have bought or watched that’s related, and searching can do the same thing. You can use an articles works’ cited page to find similar results, some databases will link to related things, and some datasets can link to articles written using them, or even other related sets.</a:t>
            </a:r>
            <a:endParaRPr/>
          </a:p>
          <a:p>
            <a:pPr marL="0" lvl="0" indent="0" algn="l" rtl="0">
              <a:lnSpc>
                <a:spcPct val="100000"/>
              </a:lnSpc>
              <a:spcBef>
                <a:spcPts val="0"/>
              </a:spcBef>
              <a:spcAft>
                <a:spcPts val="0"/>
              </a:spcAft>
              <a:buSzPts val="1400"/>
              <a:buNone/>
            </a:pPr>
            <a:endParaRPr/>
          </a:p>
        </p:txBody>
      </p:sp>
      <p:sp>
        <p:nvSpPr>
          <p:cNvPr id="257" name="Google Shape;257;g29a9bd8830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3ac53bfd8c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g3ac53bfd8c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https://libguides.wvu.edu/ENGL_103_20 </a:t>
            </a:r>
            <a:endParaRPr/>
          </a:p>
        </p:txBody>
      </p:sp>
      <p:sp>
        <p:nvSpPr>
          <p:cNvPr id="279" name="Google Shape;279;g3ac53bfd8c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156bfc7fc0e_0_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g156bfc7fc0e_0_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Last but not least, you of course need to actually properly cite your sources. If you don’t, even if you’ve done the research correctly, you can be guilty of unintentional plagiarism. There’s a few ways to go about this. First, you need to understand citation styles. Different academic fields use different citation styles for various reasons. Sometimes, different professors will use different styles from the norm, and even for different assignments. While using the wrong style isn’t plagiarism, you could be docked points for not following directions. Every style has its own style guide, and these can be found online. They go into how to cite each potential type of source within that style. If you are doing old fashioned citations, hand creating them, you will refer to these a lot.</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Alternatively, you can use a citation manager. These are different from citation generators like EasyBib or Citation Machine. Managers will keep track of all your sources, sometimes even with PDFs of articles, and allow you to input citations, pulled from those sources, in any style you choose. Some of them cost money, but one I will talk about today is free and easy to use. They save a ton of time and effort in your research, and obviously more importantly, ensure you are using proper citations and not plagiarizing.</a:t>
            </a:r>
            <a:endParaRPr/>
          </a:p>
        </p:txBody>
      </p:sp>
      <p:sp>
        <p:nvSpPr>
          <p:cNvPr id="286" name="Google Shape;286;g156bfc7fc0e_0_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3f9ee41cee2_0_40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293" name="Google Shape;293;g3f9ee41cee2_0_40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294" name="Google Shape;294;g3f9ee41cee2_0_405:notes"/>
          <p:cNvSpPr>
            <a:spLocks noGrp="1" noRot="1" noChangeAspect="1"/>
          </p:cNvSpPr>
          <p:nvPr>
            <p:ph type="sldImg" idx="3"/>
          </p:nvPr>
        </p:nvSpPr>
        <p:spPr>
          <a:xfrm>
            <a:off x="2857500" y="512763"/>
            <a:ext cx="3429000" cy="2567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g3f9ee41cee2_0_405: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Generative AI is likely the type of AI you are most familiar with or most associate with AI in the classroom at least. Generative AI refers to systems that create (or generate) something – be it an image, a video, or even text like an essay – based on a prompt given to it by a user. Generative AI tools have exploded into the public eye recently as they’ve become more accessible, with many being offered free for users.  </a:t>
            </a:r>
            <a:endParaRPr/>
          </a:p>
        </p:txBody>
      </p:sp>
      <p:sp>
        <p:nvSpPr>
          <p:cNvPr id="296" name="Google Shape;296;g3f9ee41cee2_0_405: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297" name="Google Shape;297;g3f9ee41cee2_0_405: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f9ee41cee2_0_1:notes"/>
          <p:cNvSpPr txBox="1">
            <a:spLocks noGrp="1"/>
          </p:cNvSpPr>
          <p:nvPr>
            <p:ph type="body" idx="1"/>
          </p:nvPr>
        </p:nvSpPr>
        <p:spPr>
          <a:xfrm>
            <a:off x="914400" y="3251200"/>
            <a:ext cx="7315200" cy="3081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g3f9ee41cee2_0_1:notes"/>
          <p:cNvSpPr>
            <a:spLocks noGrp="1" noRot="1" noChangeAspect="1"/>
          </p:cNvSpPr>
          <p:nvPr>
            <p:ph type="sldImg" idx="2"/>
          </p:nvPr>
        </p:nvSpPr>
        <p:spPr>
          <a:xfrm>
            <a:off x="2857500" y="512763"/>
            <a:ext cx="3429000" cy="2567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f9ee41cee2_0_238:notes"/>
          <p:cNvSpPr txBox="1">
            <a:spLocks noGrp="1"/>
          </p:cNvSpPr>
          <p:nvPr>
            <p:ph type="body" idx="1"/>
          </p:nvPr>
        </p:nvSpPr>
        <p:spPr>
          <a:xfrm>
            <a:off x="914400" y="3251200"/>
            <a:ext cx="7315200" cy="3081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g3f9ee41cee2_0_238: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f9ee41cee2_0_159:notes"/>
          <p:cNvSpPr txBox="1">
            <a:spLocks noGrp="1"/>
          </p:cNvSpPr>
          <p:nvPr>
            <p:ph type="body" idx="1"/>
          </p:nvPr>
        </p:nvSpPr>
        <p:spPr>
          <a:xfrm>
            <a:off x="914400" y="3251200"/>
            <a:ext cx="7315200" cy="3081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g3f9ee41cee2_0_15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f9ee41cee2_0_31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322" name="Google Shape;322;g3f9ee41cee2_0_31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323" name="Google Shape;323;g3f9ee41cee2_0_317:notes"/>
          <p:cNvSpPr>
            <a:spLocks noGrp="1" noRot="1" noChangeAspect="1"/>
          </p:cNvSpPr>
          <p:nvPr>
            <p:ph type="sldImg" idx="3"/>
          </p:nvPr>
        </p:nvSpPr>
        <p:spPr>
          <a:xfrm>
            <a:off x="2857500" y="512763"/>
            <a:ext cx="3429000" cy="2567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g3f9ee41cee2_0_317: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Generative AI is likely the type of AI you are most familiar with or most associate with AI in the classroom at least. Generative AI refers to systems that create (or generate) something – be it an image, a video, or even text like an essay – based on a prompt given to it by a user. Generative AI tools have exploded into the public eye recently as they’ve become more accessible, with many being offered free for users.  </a:t>
            </a:r>
            <a:endParaRPr/>
          </a:p>
        </p:txBody>
      </p:sp>
      <p:sp>
        <p:nvSpPr>
          <p:cNvPr id="325" name="Google Shape;325;g3f9ee41cee2_0_317: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326" name="Google Shape;326;g3f9ee41cee2_0_317: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ac53bfd8c3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g3ac53bfd8c3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For any searching you do, there’s some basic tips you can use. First and foremost, is what we did first, isolate the main concepts you are interested in or need to cover. So that is making your research question, and picking out specific terms or ideas. Next up, you want to think of synonyms or related terms for the words and ideas you isolated first. You will be using all of these in your search, if only to make sure you aren’t missing out on potential results. Finally, you can use one good source to find another. Think of it like recommendations on Amazon or Netflix, their creepy algorithm can tell you what others have bought or watched that’s related, and searching can do the same thing.</a:t>
            </a:r>
            <a:endParaRPr/>
          </a:p>
          <a:p>
            <a:pPr marL="0" lvl="0" indent="0" algn="l" rtl="0">
              <a:lnSpc>
                <a:spcPct val="100000"/>
              </a:lnSpc>
              <a:spcBef>
                <a:spcPts val="0"/>
              </a:spcBef>
              <a:spcAft>
                <a:spcPts val="0"/>
              </a:spcAft>
              <a:buSzPts val="1400"/>
              <a:buNone/>
            </a:pPr>
            <a:endParaRPr/>
          </a:p>
        </p:txBody>
      </p:sp>
      <p:sp>
        <p:nvSpPr>
          <p:cNvPr id="337" name="Google Shape;337;g3ac53bfd8c3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Now that we’ve discussed some of the basics, I’d like to take some time to show you some of the libraries’ resources that you can use to conduct your research, and better cite your sources once you find them</a:t>
            </a:r>
            <a:endParaRPr/>
          </a:p>
        </p:txBody>
      </p:sp>
      <p:sp>
        <p:nvSpPr>
          <p:cNvPr id="345" name="Google Shape;345;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
        <p:cNvGrpSpPr/>
        <p:nvPr/>
      </p:nvGrpSpPr>
      <p:grpSpPr>
        <a:xfrm>
          <a:off x="0" y="0"/>
          <a:ext cx="0" cy="0"/>
          <a:chOff x="0" y="0"/>
          <a:chExt cx="0" cy="0"/>
        </a:xfrm>
      </p:grpSpPr>
      <p:sp>
        <p:nvSpPr>
          <p:cNvPr id="17" name="Google Shape;17;p23"/>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3"/>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3"/>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0"/>
        <p:cNvGrpSpPr/>
        <p:nvPr/>
      </p:nvGrpSpPr>
      <p:grpSpPr>
        <a:xfrm>
          <a:off x="0" y="0"/>
          <a:ext cx="0" cy="0"/>
          <a:chOff x="0" y="0"/>
          <a:chExt cx="0" cy="0"/>
        </a:xfrm>
      </p:grpSpPr>
      <p:sp>
        <p:nvSpPr>
          <p:cNvPr id="21" name="Google Shape;21;p31"/>
          <p:cNvSpPr txBox="1">
            <a:spLocks noGrp="1"/>
          </p:cNvSpPr>
          <p:nvPr>
            <p:ph type="ctrTitle"/>
          </p:nvPr>
        </p:nvSpPr>
        <p:spPr>
          <a:xfrm>
            <a:off x="1143000" y="841375"/>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1"/>
          <p:cNvSpPr txBox="1">
            <a:spLocks noGrp="1"/>
          </p:cNvSpPr>
          <p:nvPr>
            <p:ph type="subTitle" idx="1"/>
          </p:nvPr>
        </p:nvSpPr>
        <p:spPr>
          <a:xfrm>
            <a:off x="1143000" y="2701925"/>
            <a:ext cx="6858000" cy="124142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3" name="Google Shape;23;p31"/>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1"/>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1"/>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
        <p:cNvGrpSpPr/>
        <p:nvPr/>
      </p:nvGrpSpPr>
      <p:grpSpPr>
        <a:xfrm>
          <a:off x="0" y="0"/>
          <a:ext cx="0" cy="0"/>
          <a:chOff x="0" y="0"/>
          <a:chExt cx="0" cy="0"/>
        </a:xfrm>
      </p:grpSpPr>
      <p:sp>
        <p:nvSpPr>
          <p:cNvPr id="27" name="Google Shape;27;p32"/>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2"/>
          <p:cNvSpPr txBox="1">
            <a:spLocks noGrp="1"/>
          </p:cNvSpPr>
          <p:nvPr>
            <p:ph type="body" idx="1"/>
          </p:nvPr>
        </p:nvSpPr>
        <p:spPr>
          <a:xfrm>
            <a:off x="628650" y="1370013"/>
            <a:ext cx="7886700" cy="326231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32"/>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2"/>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2"/>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3"/>
          <p:cNvSpPr txBox="1">
            <a:spLocks noGrp="1"/>
          </p:cNvSpPr>
          <p:nvPr>
            <p:ph type="title"/>
          </p:nvPr>
        </p:nvSpPr>
        <p:spPr>
          <a:xfrm>
            <a:off x="623888" y="1282700"/>
            <a:ext cx="7886700" cy="2139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3"/>
          <p:cNvSpPr txBox="1">
            <a:spLocks noGrp="1"/>
          </p:cNvSpPr>
          <p:nvPr>
            <p:ph type="body" idx="1"/>
          </p:nvPr>
        </p:nvSpPr>
        <p:spPr>
          <a:xfrm>
            <a:off x="623888" y="3441700"/>
            <a:ext cx="7886700" cy="11255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5" name="Google Shape;35;p33"/>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33"/>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3"/>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4"/>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4"/>
          <p:cNvSpPr txBox="1">
            <a:spLocks noGrp="1"/>
          </p:cNvSpPr>
          <p:nvPr>
            <p:ph type="body" idx="1"/>
          </p:nvPr>
        </p:nvSpPr>
        <p:spPr>
          <a:xfrm>
            <a:off x="628650" y="1370013"/>
            <a:ext cx="3867150" cy="326231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4"/>
          <p:cNvSpPr txBox="1">
            <a:spLocks noGrp="1"/>
          </p:cNvSpPr>
          <p:nvPr>
            <p:ph type="body" idx="2"/>
          </p:nvPr>
        </p:nvSpPr>
        <p:spPr>
          <a:xfrm>
            <a:off x="4648200" y="1370013"/>
            <a:ext cx="3867150" cy="326231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4"/>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4"/>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4"/>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5"/>
          <p:cNvSpPr txBox="1">
            <a:spLocks noGrp="1"/>
          </p:cNvSpPr>
          <p:nvPr>
            <p:ph type="title"/>
          </p:nvPr>
        </p:nvSpPr>
        <p:spPr>
          <a:xfrm>
            <a:off x="630238" y="274638"/>
            <a:ext cx="7886700" cy="9937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5"/>
          <p:cNvSpPr txBox="1">
            <a:spLocks noGrp="1"/>
          </p:cNvSpPr>
          <p:nvPr>
            <p:ph type="body" idx="1"/>
          </p:nvPr>
        </p:nvSpPr>
        <p:spPr>
          <a:xfrm>
            <a:off x="630238" y="1260475"/>
            <a:ext cx="3868737" cy="61912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35"/>
          <p:cNvSpPr txBox="1">
            <a:spLocks noGrp="1"/>
          </p:cNvSpPr>
          <p:nvPr>
            <p:ph type="body" idx="2"/>
          </p:nvPr>
        </p:nvSpPr>
        <p:spPr>
          <a:xfrm>
            <a:off x="630238" y="1879600"/>
            <a:ext cx="3868737" cy="276225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35"/>
          <p:cNvSpPr txBox="1">
            <a:spLocks noGrp="1"/>
          </p:cNvSpPr>
          <p:nvPr>
            <p:ph type="body" idx="3"/>
          </p:nvPr>
        </p:nvSpPr>
        <p:spPr>
          <a:xfrm>
            <a:off x="4629150" y="1260475"/>
            <a:ext cx="3887788" cy="61912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35"/>
          <p:cNvSpPr txBox="1">
            <a:spLocks noGrp="1"/>
          </p:cNvSpPr>
          <p:nvPr>
            <p:ph type="body" idx="4"/>
          </p:nvPr>
        </p:nvSpPr>
        <p:spPr>
          <a:xfrm>
            <a:off x="4629150" y="1879600"/>
            <a:ext cx="3887788" cy="276225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35"/>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5"/>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5"/>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36"/>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6"/>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6"/>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6"/>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37"/>
          <p:cNvSpPr txBox="1">
            <a:spLocks noGrp="1"/>
          </p:cNvSpPr>
          <p:nvPr>
            <p:ph type="title"/>
          </p:nvPr>
        </p:nvSpPr>
        <p:spPr>
          <a:xfrm>
            <a:off x="630238" y="342900"/>
            <a:ext cx="2949575"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7"/>
          <p:cNvSpPr txBox="1">
            <a:spLocks noGrp="1"/>
          </p:cNvSpPr>
          <p:nvPr>
            <p:ph type="body" idx="1"/>
          </p:nvPr>
        </p:nvSpPr>
        <p:spPr>
          <a:xfrm>
            <a:off x="3887788" y="741363"/>
            <a:ext cx="4629150" cy="36544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2" name="Google Shape;62;p37"/>
          <p:cNvSpPr txBox="1">
            <a:spLocks noGrp="1"/>
          </p:cNvSpPr>
          <p:nvPr>
            <p:ph type="body" idx="2"/>
          </p:nvPr>
        </p:nvSpPr>
        <p:spPr>
          <a:xfrm>
            <a:off x="630238" y="1543050"/>
            <a:ext cx="2949575" cy="28590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3" name="Google Shape;63;p37"/>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7"/>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7"/>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38"/>
          <p:cNvSpPr txBox="1">
            <a:spLocks noGrp="1"/>
          </p:cNvSpPr>
          <p:nvPr>
            <p:ph type="title"/>
          </p:nvPr>
        </p:nvSpPr>
        <p:spPr>
          <a:xfrm>
            <a:off x="630238" y="342900"/>
            <a:ext cx="2949575"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38"/>
          <p:cNvSpPr>
            <a:spLocks noGrp="1"/>
          </p:cNvSpPr>
          <p:nvPr>
            <p:ph type="pic" idx="2"/>
          </p:nvPr>
        </p:nvSpPr>
        <p:spPr>
          <a:xfrm>
            <a:off x="3887788" y="741363"/>
            <a:ext cx="4629150" cy="3654425"/>
          </a:xfrm>
          <a:prstGeom prst="rect">
            <a:avLst/>
          </a:prstGeom>
          <a:noFill/>
          <a:ln>
            <a:noFill/>
          </a:ln>
        </p:spPr>
      </p:sp>
      <p:sp>
        <p:nvSpPr>
          <p:cNvPr id="69" name="Google Shape;69;p38"/>
          <p:cNvSpPr txBox="1">
            <a:spLocks noGrp="1"/>
          </p:cNvSpPr>
          <p:nvPr>
            <p:ph type="body" idx="1"/>
          </p:nvPr>
        </p:nvSpPr>
        <p:spPr>
          <a:xfrm>
            <a:off x="630238" y="1543050"/>
            <a:ext cx="2949575" cy="28590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p38"/>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8"/>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8"/>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39"/>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39"/>
          <p:cNvSpPr txBox="1">
            <a:spLocks noGrp="1"/>
          </p:cNvSpPr>
          <p:nvPr>
            <p:ph type="body" idx="1"/>
          </p:nvPr>
        </p:nvSpPr>
        <p:spPr>
          <a:xfrm rot="5400000">
            <a:off x="2940844" y="-942181"/>
            <a:ext cx="3262312"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39"/>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9"/>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9"/>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40"/>
          <p:cNvSpPr txBox="1">
            <a:spLocks noGrp="1"/>
          </p:cNvSpPr>
          <p:nvPr>
            <p:ph type="title"/>
          </p:nvPr>
        </p:nvSpPr>
        <p:spPr>
          <a:xfrm rot="5400000">
            <a:off x="5350669" y="1467644"/>
            <a:ext cx="4357687"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40"/>
          <p:cNvSpPr txBox="1">
            <a:spLocks noGrp="1"/>
          </p:cNvSpPr>
          <p:nvPr>
            <p:ph type="body" idx="1"/>
          </p:nvPr>
        </p:nvSpPr>
        <p:spPr>
          <a:xfrm rot="5400000">
            <a:off x="1331119" y="-427831"/>
            <a:ext cx="4357687" cy="57626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40"/>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40"/>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40"/>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2"/>
        <p:cNvGrpSpPr/>
        <p:nvPr/>
      </p:nvGrpSpPr>
      <p:grpSpPr>
        <a:xfrm>
          <a:off x="0" y="0"/>
          <a:ext cx="0" cy="0"/>
          <a:chOff x="0" y="0"/>
          <a:chExt cx="0" cy="0"/>
        </a:xfrm>
      </p:grpSpPr>
      <p:sp>
        <p:nvSpPr>
          <p:cNvPr id="93" name="Google Shape;93;p25"/>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5"/>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25"/>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6"/>
        <p:cNvGrpSpPr/>
        <p:nvPr/>
      </p:nvGrpSpPr>
      <p:grpSpPr>
        <a:xfrm>
          <a:off x="0" y="0"/>
          <a:ext cx="0" cy="0"/>
          <a:chOff x="0" y="0"/>
          <a:chExt cx="0" cy="0"/>
        </a:xfrm>
      </p:grpSpPr>
      <p:sp>
        <p:nvSpPr>
          <p:cNvPr id="97" name="Google Shape;97;p45"/>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45"/>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45"/>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45"/>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1"/>
        <p:cNvGrpSpPr/>
        <p:nvPr/>
      </p:nvGrpSpPr>
      <p:grpSpPr>
        <a:xfrm>
          <a:off x="0" y="0"/>
          <a:ext cx="0" cy="0"/>
          <a:chOff x="0" y="0"/>
          <a:chExt cx="0" cy="0"/>
        </a:xfrm>
      </p:grpSpPr>
      <p:sp>
        <p:nvSpPr>
          <p:cNvPr id="102" name="Google Shape;102;p30"/>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30"/>
          <p:cNvSpPr txBox="1">
            <a:spLocks noGrp="1"/>
          </p:cNvSpPr>
          <p:nvPr>
            <p:ph type="body" idx="1"/>
          </p:nvPr>
        </p:nvSpPr>
        <p:spPr>
          <a:xfrm>
            <a:off x="628650" y="1370013"/>
            <a:ext cx="7886700" cy="326231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30"/>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30"/>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30"/>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p42"/>
          <p:cNvSpPr txBox="1">
            <a:spLocks noGrp="1"/>
          </p:cNvSpPr>
          <p:nvPr>
            <p:ph type="title"/>
          </p:nvPr>
        </p:nvSpPr>
        <p:spPr>
          <a:xfrm>
            <a:off x="623888" y="1282700"/>
            <a:ext cx="7886700" cy="2139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42"/>
          <p:cNvSpPr txBox="1">
            <a:spLocks noGrp="1"/>
          </p:cNvSpPr>
          <p:nvPr>
            <p:ph type="body" idx="1"/>
          </p:nvPr>
        </p:nvSpPr>
        <p:spPr>
          <a:xfrm>
            <a:off x="623888" y="3441700"/>
            <a:ext cx="7886700" cy="11255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0" name="Google Shape;110;p42"/>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42"/>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42"/>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3"/>
        <p:cNvGrpSpPr/>
        <p:nvPr/>
      </p:nvGrpSpPr>
      <p:grpSpPr>
        <a:xfrm>
          <a:off x="0" y="0"/>
          <a:ext cx="0" cy="0"/>
          <a:chOff x="0" y="0"/>
          <a:chExt cx="0" cy="0"/>
        </a:xfrm>
      </p:grpSpPr>
      <p:sp>
        <p:nvSpPr>
          <p:cNvPr id="114" name="Google Shape;114;p41"/>
          <p:cNvSpPr txBox="1">
            <a:spLocks noGrp="1"/>
          </p:cNvSpPr>
          <p:nvPr>
            <p:ph type="ctrTitle"/>
          </p:nvPr>
        </p:nvSpPr>
        <p:spPr>
          <a:xfrm>
            <a:off x="1143000" y="841375"/>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41"/>
          <p:cNvSpPr txBox="1">
            <a:spLocks noGrp="1"/>
          </p:cNvSpPr>
          <p:nvPr>
            <p:ph type="subTitle" idx="1"/>
          </p:nvPr>
        </p:nvSpPr>
        <p:spPr>
          <a:xfrm>
            <a:off x="1143000" y="2701925"/>
            <a:ext cx="6858000" cy="124142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16" name="Google Shape;116;p41"/>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41"/>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41"/>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9"/>
        <p:cNvGrpSpPr/>
        <p:nvPr/>
      </p:nvGrpSpPr>
      <p:grpSpPr>
        <a:xfrm>
          <a:off x="0" y="0"/>
          <a:ext cx="0" cy="0"/>
          <a:chOff x="0" y="0"/>
          <a:chExt cx="0" cy="0"/>
        </a:xfrm>
      </p:grpSpPr>
      <p:sp>
        <p:nvSpPr>
          <p:cNvPr id="120" name="Google Shape;120;p43"/>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43"/>
          <p:cNvSpPr txBox="1">
            <a:spLocks noGrp="1"/>
          </p:cNvSpPr>
          <p:nvPr>
            <p:ph type="body" idx="1"/>
          </p:nvPr>
        </p:nvSpPr>
        <p:spPr>
          <a:xfrm>
            <a:off x="628650" y="1370013"/>
            <a:ext cx="3867150" cy="326231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p43"/>
          <p:cNvSpPr txBox="1">
            <a:spLocks noGrp="1"/>
          </p:cNvSpPr>
          <p:nvPr>
            <p:ph type="body" idx="2"/>
          </p:nvPr>
        </p:nvSpPr>
        <p:spPr>
          <a:xfrm>
            <a:off x="4648200" y="1370013"/>
            <a:ext cx="3867150" cy="326231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43"/>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43"/>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43"/>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6"/>
        <p:cNvGrpSpPr/>
        <p:nvPr/>
      </p:nvGrpSpPr>
      <p:grpSpPr>
        <a:xfrm>
          <a:off x="0" y="0"/>
          <a:ext cx="0" cy="0"/>
          <a:chOff x="0" y="0"/>
          <a:chExt cx="0" cy="0"/>
        </a:xfrm>
      </p:grpSpPr>
      <p:sp>
        <p:nvSpPr>
          <p:cNvPr id="127" name="Google Shape;127;p44"/>
          <p:cNvSpPr txBox="1">
            <a:spLocks noGrp="1"/>
          </p:cNvSpPr>
          <p:nvPr>
            <p:ph type="title"/>
          </p:nvPr>
        </p:nvSpPr>
        <p:spPr>
          <a:xfrm>
            <a:off x="630238" y="274638"/>
            <a:ext cx="7886700" cy="9937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44"/>
          <p:cNvSpPr txBox="1">
            <a:spLocks noGrp="1"/>
          </p:cNvSpPr>
          <p:nvPr>
            <p:ph type="body" idx="1"/>
          </p:nvPr>
        </p:nvSpPr>
        <p:spPr>
          <a:xfrm>
            <a:off x="630238" y="1260475"/>
            <a:ext cx="3868737" cy="61912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9" name="Google Shape;129;p44"/>
          <p:cNvSpPr txBox="1">
            <a:spLocks noGrp="1"/>
          </p:cNvSpPr>
          <p:nvPr>
            <p:ph type="body" idx="2"/>
          </p:nvPr>
        </p:nvSpPr>
        <p:spPr>
          <a:xfrm>
            <a:off x="630238" y="1879600"/>
            <a:ext cx="3868737" cy="276225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 name="Google Shape;130;p44"/>
          <p:cNvSpPr txBox="1">
            <a:spLocks noGrp="1"/>
          </p:cNvSpPr>
          <p:nvPr>
            <p:ph type="body" idx="3"/>
          </p:nvPr>
        </p:nvSpPr>
        <p:spPr>
          <a:xfrm>
            <a:off x="4629150" y="1260475"/>
            <a:ext cx="3887788" cy="61912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1" name="Google Shape;131;p44"/>
          <p:cNvSpPr txBox="1">
            <a:spLocks noGrp="1"/>
          </p:cNvSpPr>
          <p:nvPr>
            <p:ph type="body" idx="4"/>
          </p:nvPr>
        </p:nvSpPr>
        <p:spPr>
          <a:xfrm>
            <a:off x="4629150" y="1879600"/>
            <a:ext cx="3887788" cy="276225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2" name="Google Shape;132;p44"/>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44"/>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44"/>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5"/>
        <p:cNvGrpSpPr/>
        <p:nvPr/>
      </p:nvGrpSpPr>
      <p:grpSpPr>
        <a:xfrm>
          <a:off x="0" y="0"/>
          <a:ext cx="0" cy="0"/>
          <a:chOff x="0" y="0"/>
          <a:chExt cx="0" cy="0"/>
        </a:xfrm>
      </p:grpSpPr>
      <p:sp>
        <p:nvSpPr>
          <p:cNvPr id="136" name="Google Shape;136;p46"/>
          <p:cNvSpPr txBox="1">
            <a:spLocks noGrp="1"/>
          </p:cNvSpPr>
          <p:nvPr>
            <p:ph type="title"/>
          </p:nvPr>
        </p:nvSpPr>
        <p:spPr>
          <a:xfrm>
            <a:off x="630238" y="342900"/>
            <a:ext cx="2949575"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46"/>
          <p:cNvSpPr txBox="1">
            <a:spLocks noGrp="1"/>
          </p:cNvSpPr>
          <p:nvPr>
            <p:ph type="body" idx="1"/>
          </p:nvPr>
        </p:nvSpPr>
        <p:spPr>
          <a:xfrm>
            <a:off x="3887788" y="741363"/>
            <a:ext cx="4629150" cy="36544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8" name="Google Shape;138;p46"/>
          <p:cNvSpPr txBox="1">
            <a:spLocks noGrp="1"/>
          </p:cNvSpPr>
          <p:nvPr>
            <p:ph type="body" idx="2"/>
          </p:nvPr>
        </p:nvSpPr>
        <p:spPr>
          <a:xfrm>
            <a:off x="630238" y="1543050"/>
            <a:ext cx="2949575" cy="28590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9" name="Google Shape;139;p46"/>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p46"/>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46"/>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2"/>
        <p:cNvGrpSpPr/>
        <p:nvPr/>
      </p:nvGrpSpPr>
      <p:grpSpPr>
        <a:xfrm>
          <a:off x="0" y="0"/>
          <a:ext cx="0" cy="0"/>
          <a:chOff x="0" y="0"/>
          <a:chExt cx="0" cy="0"/>
        </a:xfrm>
      </p:grpSpPr>
      <p:sp>
        <p:nvSpPr>
          <p:cNvPr id="143" name="Google Shape;143;p47"/>
          <p:cNvSpPr txBox="1">
            <a:spLocks noGrp="1"/>
          </p:cNvSpPr>
          <p:nvPr>
            <p:ph type="title"/>
          </p:nvPr>
        </p:nvSpPr>
        <p:spPr>
          <a:xfrm>
            <a:off x="630238" y="342900"/>
            <a:ext cx="2949575"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47"/>
          <p:cNvSpPr>
            <a:spLocks noGrp="1"/>
          </p:cNvSpPr>
          <p:nvPr>
            <p:ph type="pic" idx="2"/>
          </p:nvPr>
        </p:nvSpPr>
        <p:spPr>
          <a:xfrm>
            <a:off x="3887788" y="741363"/>
            <a:ext cx="4629150" cy="3654425"/>
          </a:xfrm>
          <a:prstGeom prst="rect">
            <a:avLst/>
          </a:prstGeom>
          <a:noFill/>
          <a:ln>
            <a:noFill/>
          </a:ln>
        </p:spPr>
      </p:sp>
      <p:sp>
        <p:nvSpPr>
          <p:cNvPr id="145" name="Google Shape;145;p47"/>
          <p:cNvSpPr txBox="1">
            <a:spLocks noGrp="1"/>
          </p:cNvSpPr>
          <p:nvPr>
            <p:ph type="body" idx="1"/>
          </p:nvPr>
        </p:nvSpPr>
        <p:spPr>
          <a:xfrm>
            <a:off x="630238" y="1543050"/>
            <a:ext cx="2949575" cy="28590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6" name="Google Shape;146;p47"/>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47"/>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p47"/>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9"/>
        <p:cNvGrpSpPr/>
        <p:nvPr/>
      </p:nvGrpSpPr>
      <p:grpSpPr>
        <a:xfrm>
          <a:off x="0" y="0"/>
          <a:ext cx="0" cy="0"/>
          <a:chOff x="0" y="0"/>
          <a:chExt cx="0" cy="0"/>
        </a:xfrm>
      </p:grpSpPr>
      <p:sp>
        <p:nvSpPr>
          <p:cNvPr id="150" name="Google Shape;150;p48"/>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48"/>
          <p:cNvSpPr txBox="1">
            <a:spLocks noGrp="1"/>
          </p:cNvSpPr>
          <p:nvPr>
            <p:ph type="body" idx="1"/>
          </p:nvPr>
        </p:nvSpPr>
        <p:spPr>
          <a:xfrm rot="5400000">
            <a:off x="2940844" y="-942181"/>
            <a:ext cx="3262312"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48"/>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48"/>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48"/>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5"/>
        <p:cNvGrpSpPr/>
        <p:nvPr/>
      </p:nvGrpSpPr>
      <p:grpSpPr>
        <a:xfrm>
          <a:off x="0" y="0"/>
          <a:ext cx="0" cy="0"/>
          <a:chOff x="0" y="0"/>
          <a:chExt cx="0" cy="0"/>
        </a:xfrm>
      </p:grpSpPr>
      <p:sp>
        <p:nvSpPr>
          <p:cNvPr id="156" name="Google Shape;156;p49"/>
          <p:cNvSpPr txBox="1">
            <a:spLocks noGrp="1"/>
          </p:cNvSpPr>
          <p:nvPr>
            <p:ph type="title"/>
          </p:nvPr>
        </p:nvSpPr>
        <p:spPr>
          <a:xfrm rot="5400000">
            <a:off x="5350669" y="1467644"/>
            <a:ext cx="4357687"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49"/>
          <p:cNvSpPr txBox="1">
            <a:spLocks noGrp="1"/>
          </p:cNvSpPr>
          <p:nvPr>
            <p:ph type="body" idx="1"/>
          </p:nvPr>
        </p:nvSpPr>
        <p:spPr>
          <a:xfrm rot="5400000">
            <a:off x="1331119" y="-427831"/>
            <a:ext cx="4357687" cy="57626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p49"/>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49"/>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49"/>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2"/>
          <p:cNvSpPr txBox="1">
            <a:spLocks noGrp="1"/>
          </p:cNvSpPr>
          <p:nvPr>
            <p:ph type="body" idx="1"/>
          </p:nvPr>
        </p:nvSpPr>
        <p:spPr>
          <a:xfrm>
            <a:off x="628650" y="1370013"/>
            <a:ext cx="7886700" cy="3262312"/>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2"/>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2"/>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2"/>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5" name="Google Shape;15;p22"/>
          <p:cNvPicPr preferRelativeResize="0"/>
          <p:nvPr/>
        </p:nvPicPr>
        <p:blipFill rotWithShape="1">
          <a:blip r:embed="rId13">
            <a:alphaModFix/>
          </a:blip>
          <a:srcRect/>
          <a:stretch/>
        </p:blipFill>
        <p:spPr>
          <a:xfrm>
            <a:off x="0" y="0"/>
            <a:ext cx="9144000" cy="51435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
        <p:cNvGrpSpPr/>
        <p:nvPr/>
      </p:nvGrpSpPr>
      <p:grpSpPr>
        <a:xfrm>
          <a:off x="0" y="0"/>
          <a:ext cx="0" cy="0"/>
          <a:chOff x="0" y="0"/>
          <a:chExt cx="0" cy="0"/>
        </a:xfrm>
      </p:grpSpPr>
      <p:sp>
        <p:nvSpPr>
          <p:cNvPr id="86" name="Google Shape;86;p24"/>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7" name="Google Shape;87;p24"/>
          <p:cNvSpPr txBox="1">
            <a:spLocks noGrp="1"/>
          </p:cNvSpPr>
          <p:nvPr>
            <p:ph type="body" idx="1"/>
          </p:nvPr>
        </p:nvSpPr>
        <p:spPr>
          <a:xfrm>
            <a:off x="628650" y="1370013"/>
            <a:ext cx="7886700" cy="3262312"/>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24"/>
          <p:cNvSpPr txBox="1">
            <a:spLocks noGrp="1"/>
          </p:cNvSpPr>
          <p:nvPr>
            <p:ph type="dt" idx="10"/>
          </p:nvPr>
        </p:nvSpPr>
        <p:spPr>
          <a:xfrm>
            <a:off x="628650" y="4767263"/>
            <a:ext cx="2057400" cy="27463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24"/>
          <p:cNvSpPr txBox="1">
            <a:spLocks noGrp="1"/>
          </p:cNvSpPr>
          <p:nvPr>
            <p:ph type="ftr" idx="11"/>
          </p:nvPr>
        </p:nvSpPr>
        <p:spPr>
          <a:xfrm>
            <a:off x="3028950" y="4767263"/>
            <a:ext cx="3086100" cy="274637"/>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0" name="Google Shape;90;p24"/>
          <p:cNvSpPr txBox="1">
            <a:spLocks noGrp="1"/>
          </p:cNvSpPr>
          <p:nvPr>
            <p:ph type="sldNum" idx="12"/>
          </p:nvPr>
        </p:nvSpPr>
        <p:spPr>
          <a:xfrm>
            <a:off x="6457950" y="4767263"/>
            <a:ext cx="2057400" cy="27463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91" name="Google Shape;91;p24"/>
          <p:cNvPicPr preferRelativeResize="0"/>
          <p:nvPr/>
        </p:nvPicPr>
        <p:blipFill rotWithShape="1">
          <a:blip r:embed="rId13">
            <a:alphaModFix/>
          </a:blip>
          <a:srcRect/>
          <a:stretch/>
        </p:blipFill>
        <p:spPr>
          <a:xfrm>
            <a:off x="0" y="0"/>
            <a:ext cx="9144000" cy="51435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youtu.be/U8aK3Z2PA5A"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hyperlink" Target="https://libguides.wvu.edu/" TargetMode="External"/><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hyperlink" Target="https://westvirginia.libanswers.com/" TargetMode="Externa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hyperlink" Target="https://libguides.wvu.edu/citation_managers" TargetMode="External"/><Relationship Id="rId5" Type="http://schemas.openxmlformats.org/officeDocument/2006/relationships/hyperlink" Target="https://libguides.wvu.edu/Citation_Guides" TargetMode="External"/><Relationship Id="rId4" Type="http://schemas.openxmlformats.org/officeDocument/2006/relationships/hyperlink" Target="https://libguides.wvu.edu/LitReview/Ho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
          <p:cNvSpPr txBox="1">
            <a:spLocks noGrp="1"/>
          </p:cNvSpPr>
          <p:nvPr>
            <p:ph type="title" idx="4294967295"/>
          </p:nvPr>
        </p:nvSpPr>
        <p:spPr>
          <a:xfrm>
            <a:off x="758476" y="225407"/>
            <a:ext cx="7627047" cy="4038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855"/>
              </a:buClr>
              <a:buSzPts val="4400"/>
              <a:buFont typeface="Arial"/>
              <a:buNone/>
            </a:pPr>
            <a:r>
              <a:rPr lang="en-US" b="1">
                <a:solidFill>
                  <a:srgbClr val="002855"/>
                </a:solidFill>
                <a:latin typeface="Arial"/>
                <a:ea typeface="Arial"/>
                <a:cs typeface="Arial"/>
                <a:sym typeface="Arial"/>
              </a:rPr>
              <a:t>Academic Research Basics</a:t>
            </a:r>
            <a:br>
              <a:rPr lang="en-US" b="1">
                <a:solidFill>
                  <a:srgbClr val="002855"/>
                </a:solidFill>
                <a:latin typeface="Arial"/>
                <a:ea typeface="Arial"/>
                <a:cs typeface="Arial"/>
                <a:sym typeface="Arial"/>
              </a:rPr>
            </a:br>
            <a:br>
              <a:rPr lang="en-US" b="1">
                <a:solidFill>
                  <a:srgbClr val="002855"/>
                </a:solidFill>
                <a:latin typeface="Arial"/>
                <a:ea typeface="Arial"/>
                <a:cs typeface="Arial"/>
                <a:sym typeface="Arial"/>
              </a:rPr>
            </a:br>
            <a:r>
              <a:rPr lang="en-US" sz="2400" b="1">
                <a:solidFill>
                  <a:srgbClr val="002855"/>
                </a:solidFill>
                <a:latin typeface="Arial"/>
                <a:ea typeface="Arial"/>
                <a:cs typeface="Arial"/>
                <a:sym typeface="Arial"/>
              </a:rPr>
              <a:t>Jeff Werst</a:t>
            </a:r>
            <a:br>
              <a:rPr lang="en-US" sz="2400" b="1">
                <a:solidFill>
                  <a:srgbClr val="002855"/>
                </a:solidFill>
                <a:latin typeface="Arial"/>
                <a:ea typeface="Arial"/>
                <a:cs typeface="Arial"/>
                <a:sym typeface="Arial"/>
              </a:rPr>
            </a:br>
            <a:r>
              <a:rPr lang="en-US" sz="2000" b="1">
                <a:solidFill>
                  <a:srgbClr val="002855"/>
                </a:solidFill>
                <a:latin typeface="Arial"/>
                <a:ea typeface="Arial"/>
                <a:cs typeface="Arial"/>
                <a:sym typeface="Arial"/>
              </a:rPr>
              <a:t>WVU Student Success and Instruction Librarian</a:t>
            </a:r>
            <a:endParaRPr b="1">
              <a:solidFill>
                <a:srgbClr val="002855"/>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156bfc7fc0e_0_38"/>
          <p:cNvSpPr txBox="1">
            <a:spLocks noGrp="1"/>
          </p:cNvSpPr>
          <p:nvPr>
            <p:ph type="body" idx="4294967295"/>
          </p:nvPr>
        </p:nvSpPr>
        <p:spPr>
          <a:xfrm>
            <a:off x="4572000" y="1493475"/>
            <a:ext cx="3977700" cy="2596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800"/>
              <a:buNone/>
            </a:pPr>
            <a:r>
              <a:rPr lang="en-US" sz="2500" b="1">
                <a:latin typeface="Trebuchet MS"/>
                <a:ea typeface="Trebuchet MS"/>
                <a:cs typeface="Trebuchet MS"/>
                <a:sym typeface="Trebuchet MS"/>
              </a:rPr>
              <a:t>Marks of Quality</a:t>
            </a:r>
            <a:endParaRPr sz="2500" b="1">
              <a:latin typeface="Trebuchet MS"/>
              <a:ea typeface="Trebuchet MS"/>
              <a:cs typeface="Trebuchet MS"/>
              <a:sym typeface="Trebuchet MS"/>
            </a:endParaRPr>
          </a:p>
          <a:p>
            <a:pPr marL="457200" lvl="0" indent="-368300" algn="l" rtl="0">
              <a:lnSpc>
                <a:spcPct val="100000"/>
              </a:lnSpc>
              <a:spcBef>
                <a:spcPts val="0"/>
              </a:spcBef>
              <a:spcAft>
                <a:spcPts val="0"/>
              </a:spcAft>
              <a:buSzPts val="2200"/>
              <a:buFont typeface="Trebuchet MS"/>
              <a:buChar char="•"/>
            </a:pPr>
            <a:r>
              <a:rPr lang="en-US" sz="2200">
                <a:latin typeface="Trebuchet MS"/>
                <a:ea typeface="Trebuchet MS"/>
                <a:cs typeface="Trebuchet MS"/>
                <a:sym typeface="Trebuchet MS"/>
              </a:rPr>
              <a:t>Website / Source</a:t>
            </a:r>
            <a:endParaRPr sz="2200">
              <a:latin typeface="Trebuchet MS"/>
              <a:ea typeface="Trebuchet MS"/>
              <a:cs typeface="Trebuchet MS"/>
              <a:sym typeface="Trebuchet MS"/>
            </a:endParaRPr>
          </a:p>
          <a:p>
            <a:pPr marL="457200" lvl="0" indent="-368300" algn="l" rtl="0">
              <a:lnSpc>
                <a:spcPct val="100000"/>
              </a:lnSpc>
              <a:spcBef>
                <a:spcPts val="0"/>
              </a:spcBef>
              <a:spcAft>
                <a:spcPts val="0"/>
              </a:spcAft>
              <a:buSzPts val="2200"/>
              <a:buFont typeface="Trebuchet MS"/>
              <a:buChar char="•"/>
            </a:pPr>
            <a:r>
              <a:rPr lang="en-US" sz="2200">
                <a:latin typeface="Trebuchet MS"/>
                <a:ea typeface="Trebuchet MS"/>
                <a:cs typeface="Trebuchet MS"/>
                <a:sym typeface="Trebuchet MS"/>
              </a:rPr>
              <a:t>Bias, Ads, Sponsors</a:t>
            </a:r>
            <a:endParaRPr sz="2200">
              <a:latin typeface="Trebuchet MS"/>
              <a:ea typeface="Trebuchet MS"/>
              <a:cs typeface="Trebuchet MS"/>
              <a:sym typeface="Trebuchet MS"/>
            </a:endParaRPr>
          </a:p>
          <a:p>
            <a:pPr marL="457200" lvl="0" indent="-368300" algn="l" rtl="0">
              <a:lnSpc>
                <a:spcPct val="100000"/>
              </a:lnSpc>
              <a:spcBef>
                <a:spcPts val="0"/>
              </a:spcBef>
              <a:spcAft>
                <a:spcPts val="0"/>
              </a:spcAft>
              <a:buSzPts val="2200"/>
              <a:buFont typeface="Trebuchet MS"/>
              <a:buChar char="•"/>
            </a:pPr>
            <a:r>
              <a:rPr lang="en-US" sz="2200">
                <a:latin typeface="Trebuchet MS"/>
                <a:ea typeface="Trebuchet MS"/>
                <a:cs typeface="Trebuchet MS"/>
                <a:sym typeface="Trebuchet MS"/>
              </a:rPr>
              <a:t>Proper Formatting</a:t>
            </a:r>
            <a:endParaRPr sz="2200">
              <a:latin typeface="Trebuchet MS"/>
              <a:ea typeface="Trebuchet MS"/>
              <a:cs typeface="Trebuchet MS"/>
              <a:sym typeface="Trebuchet MS"/>
            </a:endParaRPr>
          </a:p>
          <a:p>
            <a:pPr marL="457200" lvl="0" indent="-368300" algn="l" rtl="0">
              <a:lnSpc>
                <a:spcPct val="100000"/>
              </a:lnSpc>
              <a:spcBef>
                <a:spcPts val="0"/>
              </a:spcBef>
              <a:spcAft>
                <a:spcPts val="0"/>
              </a:spcAft>
              <a:buSzPts val="2200"/>
              <a:buFont typeface="Trebuchet MS"/>
              <a:buChar char="•"/>
            </a:pPr>
            <a:r>
              <a:rPr lang="en-US" sz="2200">
                <a:latin typeface="Trebuchet MS"/>
                <a:ea typeface="Trebuchet MS"/>
                <a:cs typeface="Trebuchet MS"/>
                <a:sym typeface="Trebuchet MS"/>
              </a:rPr>
              <a:t>Citations</a:t>
            </a:r>
            <a:endParaRPr sz="2200">
              <a:latin typeface="Trebuchet MS"/>
              <a:ea typeface="Trebuchet MS"/>
              <a:cs typeface="Trebuchet MS"/>
              <a:sym typeface="Trebuchet MS"/>
            </a:endParaRPr>
          </a:p>
        </p:txBody>
      </p:sp>
      <p:sp>
        <p:nvSpPr>
          <p:cNvPr id="172" name="Google Shape;172;g156bfc7fc0e_0_38"/>
          <p:cNvSpPr txBox="1">
            <a:spLocks noGrp="1"/>
          </p:cNvSpPr>
          <p:nvPr>
            <p:ph type="title" idx="4294967295"/>
          </p:nvPr>
        </p:nvSpPr>
        <p:spPr>
          <a:xfrm>
            <a:off x="465137" y="311150"/>
            <a:ext cx="8229600" cy="857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855"/>
              </a:buClr>
              <a:buSzPts val="4000"/>
              <a:buFont typeface="Arial"/>
              <a:buNone/>
            </a:pPr>
            <a:r>
              <a:rPr lang="en-US" sz="4000" b="1">
                <a:solidFill>
                  <a:srgbClr val="002855"/>
                </a:solidFill>
                <a:latin typeface="Arial"/>
                <a:ea typeface="Arial"/>
                <a:cs typeface="Arial"/>
                <a:sym typeface="Arial"/>
              </a:rPr>
              <a:t>Reading &amp; Evaluating Sources</a:t>
            </a:r>
            <a:endParaRPr sz="4000" b="1">
              <a:solidFill>
                <a:srgbClr val="002855"/>
              </a:solidFill>
              <a:latin typeface="Arial"/>
              <a:ea typeface="Arial"/>
              <a:cs typeface="Arial"/>
              <a:sym typeface="Arial"/>
            </a:endParaRPr>
          </a:p>
        </p:txBody>
      </p:sp>
      <p:sp>
        <p:nvSpPr>
          <p:cNvPr id="173" name="Google Shape;173;g156bfc7fc0e_0_38"/>
          <p:cNvSpPr txBox="1">
            <a:spLocks noGrp="1"/>
          </p:cNvSpPr>
          <p:nvPr>
            <p:ph type="body" idx="4294967295"/>
          </p:nvPr>
        </p:nvSpPr>
        <p:spPr>
          <a:xfrm>
            <a:off x="465125" y="1331775"/>
            <a:ext cx="4213200" cy="29202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800"/>
              <a:buNone/>
            </a:pPr>
            <a:r>
              <a:rPr lang="en-US" sz="2500" b="1">
                <a:latin typeface="Trebuchet MS"/>
                <a:ea typeface="Trebuchet MS"/>
                <a:cs typeface="Trebuchet MS"/>
                <a:sym typeface="Trebuchet MS"/>
              </a:rPr>
              <a:t>Quickly Read a Source</a:t>
            </a:r>
            <a:endParaRPr sz="2500" b="1">
              <a:latin typeface="Trebuchet MS"/>
              <a:ea typeface="Trebuchet MS"/>
              <a:cs typeface="Trebuchet MS"/>
              <a:sym typeface="Trebuchet MS"/>
            </a:endParaRPr>
          </a:p>
          <a:p>
            <a:pPr marL="457200" lvl="0" indent="-368300" algn="l" rtl="0">
              <a:lnSpc>
                <a:spcPct val="100000"/>
              </a:lnSpc>
              <a:spcBef>
                <a:spcPts val="0"/>
              </a:spcBef>
              <a:spcAft>
                <a:spcPts val="0"/>
              </a:spcAft>
              <a:buSzPts val="2200"/>
              <a:buFont typeface="Trebuchet MS"/>
              <a:buAutoNum type="arabicPeriod"/>
            </a:pPr>
            <a:r>
              <a:rPr lang="en-US" sz="2200">
                <a:latin typeface="Trebuchet MS"/>
                <a:ea typeface="Trebuchet MS"/>
                <a:cs typeface="Trebuchet MS"/>
                <a:sym typeface="Trebuchet MS"/>
              </a:rPr>
              <a:t>Title and Authors</a:t>
            </a:r>
            <a:endParaRPr sz="2200">
              <a:latin typeface="Trebuchet MS"/>
              <a:ea typeface="Trebuchet MS"/>
              <a:cs typeface="Trebuchet MS"/>
              <a:sym typeface="Trebuchet MS"/>
            </a:endParaRPr>
          </a:p>
          <a:p>
            <a:pPr marL="457200" lvl="0" indent="-368300" algn="l" rtl="0">
              <a:lnSpc>
                <a:spcPct val="100000"/>
              </a:lnSpc>
              <a:spcBef>
                <a:spcPts val="0"/>
              </a:spcBef>
              <a:spcAft>
                <a:spcPts val="0"/>
              </a:spcAft>
              <a:buSzPts val="2200"/>
              <a:buFont typeface="Trebuchet MS"/>
              <a:buAutoNum type="arabicPeriod"/>
            </a:pPr>
            <a:r>
              <a:rPr lang="en-US" sz="2200">
                <a:latin typeface="Trebuchet MS"/>
                <a:ea typeface="Trebuchet MS"/>
                <a:cs typeface="Trebuchet MS"/>
                <a:sym typeface="Trebuchet MS"/>
              </a:rPr>
              <a:t>Abstract</a:t>
            </a:r>
            <a:endParaRPr sz="2200">
              <a:latin typeface="Trebuchet MS"/>
              <a:ea typeface="Trebuchet MS"/>
              <a:cs typeface="Trebuchet MS"/>
              <a:sym typeface="Trebuchet MS"/>
            </a:endParaRPr>
          </a:p>
          <a:p>
            <a:pPr marL="457200" lvl="0" indent="-368300" algn="l" rtl="0">
              <a:lnSpc>
                <a:spcPct val="100000"/>
              </a:lnSpc>
              <a:spcBef>
                <a:spcPts val="0"/>
              </a:spcBef>
              <a:spcAft>
                <a:spcPts val="0"/>
              </a:spcAft>
              <a:buSzPts val="2200"/>
              <a:buFont typeface="Trebuchet MS"/>
              <a:buAutoNum type="arabicPeriod"/>
            </a:pPr>
            <a:r>
              <a:rPr lang="en-US" sz="2200">
                <a:latin typeface="Trebuchet MS"/>
                <a:ea typeface="Trebuchet MS"/>
                <a:cs typeface="Trebuchet MS"/>
                <a:sym typeface="Trebuchet MS"/>
              </a:rPr>
              <a:t>Skim, look for “nontext”</a:t>
            </a:r>
            <a:endParaRPr sz="2200">
              <a:latin typeface="Trebuchet MS"/>
              <a:ea typeface="Trebuchet MS"/>
              <a:cs typeface="Trebuchet MS"/>
              <a:sym typeface="Trebuchet MS"/>
            </a:endParaRPr>
          </a:p>
          <a:p>
            <a:pPr marL="457200" lvl="0" indent="-368300" algn="l" rtl="0">
              <a:lnSpc>
                <a:spcPct val="100000"/>
              </a:lnSpc>
              <a:spcBef>
                <a:spcPts val="0"/>
              </a:spcBef>
              <a:spcAft>
                <a:spcPts val="0"/>
              </a:spcAft>
              <a:buSzPts val="2200"/>
              <a:buFont typeface="Trebuchet MS"/>
              <a:buAutoNum type="arabicPeriod"/>
            </a:pPr>
            <a:r>
              <a:rPr lang="en-US" sz="2200">
                <a:latin typeface="Trebuchet MS"/>
                <a:ea typeface="Trebuchet MS"/>
                <a:cs typeface="Trebuchet MS"/>
                <a:sym typeface="Trebuchet MS"/>
              </a:rPr>
              <a:t>Conclusion</a:t>
            </a:r>
            <a:endParaRPr sz="2200">
              <a:latin typeface="Trebuchet MS"/>
              <a:ea typeface="Trebuchet MS"/>
              <a:cs typeface="Trebuchet MS"/>
              <a:sym typeface="Trebuchet MS"/>
            </a:endParaRPr>
          </a:p>
          <a:p>
            <a:pPr marL="457200" lvl="0" indent="-368300" algn="l" rtl="0">
              <a:lnSpc>
                <a:spcPct val="100000"/>
              </a:lnSpc>
              <a:spcBef>
                <a:spcPts val="0"/>
              </a:spcBef>
              <a:spcAft>
                <a:spcPts val="0"/>
              </a:spcAft>
              <a:buSzPts val="2200"/>
              <a:buFont typeface="Trebuchet MS"/>
              <a:buAutoNum type="arabicPeriod"/>
            </a:pPr>
            <a:r>
              <a:rPr lang="en-US" sz="2200">
                <a:latin typeface="Trebuchet MS"/>
                <a:ea typeface="Trebuchet MS"/>
                <a:cs typeface="Trebuchet MS"/>
                <a:sym typeface="Trebuchet MS"/>
              </a:rPr>
              <a:t>Works Cited</a:t>
            </a:r>
            <a:endParaRPr sz="2200">
              <a:latin typeface="Trebuchet MS"/>
              <a:ea typeface="Trebuchet MS"/>
              <a:cs typeface="Trebuchet MS"/>
              <a:sym typeface="Trebuchet MS"/>
            </a:endParaRPr>
          </a:p>
          <a:p>
            <a:pPr marL="0" lvl="0" indent="0" algn="l" rtl="0">
              <a:lnSpc>
                <a:spcPct val="100000"/>
              </a:lnSpc>
              <a:spcBef>
                <a:spcPts val="0"/>
              </a:spcBef>
              <a:spcAft>
                <a:spcPts val="0"/>
              </a:spcAft>
              <a:buSzPts val="2800"/>
              <a:buNone/>
            </a:pPr>
            <a:endParaRPr sz="1600" b="1">
              <a:latin typeface="Trebuchet MS"/>
              <a:ea typeface="Trebuchet MS"/>
              <a:cs typeface="Trebuchet MS"/>
              <a:sym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g156bfc7fc0e_0_13"/>
          <p:cNvSpPr txBox="1">
            <a:spLocks noGrp="1"/>
          </p:cNvSpPr>
          <p:nvPr>
            <p:ph type="body" idx="4294967295"/>
          </p:nvPr>
        </p:nvSpPr>
        <p:spPr>
          <a:xfrm>
            <a:off x="4813450" y="1217100"/>
            <a:ext cx="4213200" cy="25968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0000"/>
              </a:lnSpc>
              <a:spcBef>
                <a:spcPts val="0"/>
              </a:spcBef>
              <a:spcAft>
                <a:spcPts val="0"/>
              </a:spcAft>
              <a:buSzPct val="168168"/>
              <a:buNone/>
            </a:pPr>
            <a:r>
              <a:rPr lang="en-US" sz="1800" b="1">
                <a:latin typeface="Trebuchet MS"/>
                <a:ea typeface="Trebuchet MS"/>
                <a:cs typeface="Trebuchet MS"/>
                <a:sym typeface="Trebuchet MS"/>
              </a:rPr>
              <a:t>Popular Journal Articles</a:t>
            </a:r>
            <a:endParaRPr sz="1600">
              <a:latin typeface="Arial"/>
              <a:ea typeface="Arial"/>
              <a:cs typeface="Arial"/>
              <a:sym typeface="Arial"/>
            </a:endParaRPr>
          </a:p>
          <a:p>
            <a:pPr marL="285750" lvl="0" indent="-285750" algn="l" rtl="0">
              <a:lnSpc>
                <a:spcPct val="100000"/>
              </a:lnSpc>
              <a:spcBef>
                <a:spcPts val="0"/>
              </a:spcBef>
              <a:spcAft>
                <a:spcPts val="0"/>
              </a:spcAft>
              <a:buSzPct val="108107"/>
              <a:buChar char="•"/>
            </a:pPr>
            <a:r>
              <a:rPr lang="en-US" sz="1800">
                <a:latin typeface="Trebuchet MS"/>
                <a:ea typeface="Trebuchet MS"/>
                <a:cs typeface="Trebuchet MS"/>
                <a:sym typeface="Trebuchet MS"/>
              </a:rPr>
              <a:t>Articles do not go through peer-review.</a:t>
            </a:r>
            <a:endParaRPr sz="1600">
              <a:latin typeface="Arial"/>
              <a:ea typeface="Arial"/>
              <a:cs typeface="Arial"/>
              <a:sym typeface="Arial"/>
            </a:endParaRPr>
          </a:p>
          <a:p>
            <a:pPr marL="285750" lvl="0" indent="-285750" algn="l" rtl="0">
              <a:lnSpc>
                <a:spcPct val="100000"/>
              </a:lnSpc>
              <a:spcBef>
                <a:spcPts val="0"/>
              </a:spcBef>
              <a:spcAft>
                <a:spcPts val="0"/>
              </a:spcAft>
              <a:buSzPct val="108107"/>
              <a:buChar char="•"/>
            </a:pPr>
            <a:r>
              <a:rPr lang="en-US" sz="1800">
                <a:latin typeface="Trebuchet MS"/>
                <a:ea typeface="Trebuchet MS"/>
                <a:cs typeface="Trebuchet MS"/>
                <a:sym typeface="Trebuchet MS"/>
              </a:rPr>
              <a:t>Author is hired by the publisher.</a:t>
            </a:r>
            <a:endParaRPr sz="1600">
              <a:latin typeface="Arial"/>
              <a:ea typeface="Arial"/>
              <a:cs typeface="Arial"/>
              <a:sym typeface="Arial"/>
            </a:endParaRPr>
          </a:p>
          <a:p>
            <a:pPr marL="285750" lvl="0" indent="-285750" algn="l" rtl="0">
              <a:lnSpc>
                <a:spcPct val="100000"/>
              </a:lnSpc>
              <a:spcBef>
                <a:spcPts val="0"/>
              </a:spcBef>
              <a:spcAft>
                <a:spcPts val="0"/>
              </a:spcAft>
              <a:buSzPct val="108107"/>
              <a:buChar char="•"/>
            </a:pPr>
            <a:r>
              <a:rPr lang="en-US" sz="1800">
                <a:latin typeface="Trebuchet MS"/>
                <a:ea typeface="Trebuchet MS"/>
                <a:cs typeface="Trebuchet MS"/>
                <a:sym typeface="Trebuchet MS"/>
              </a:rPr>
              <a:t>Does not perform original research.</a:t>
            </a:r>
            <a:endParaRPr sz="1600">
              <a:latin typeface="Arial"/>
              <a:ea typeface="Arial"/>
              <a:cs typeface="Arial"/>
              <a:sym typeface="Arial"/>
            </a:endParaRPr>
          </a:p>
          <a:p>
            <a:pPr marL="285750" lvl="0" indent="-285750" algn="l" rtl="0">
              <a:lnSpc>
                <a:spcPct val="100000"/>
              </a:lnSpc>
              <a:spcBef>
                <a:spcPts val="0"/>
              </a:spcBef>
              <a:spcAft>
                <a:spcPts val="0"/>
              </a:spcAft>
              <a:buSzPct val="108107"/>
              <a:buChar char="•"/>
            </a:pPr>
            <a:r>
              <a:rPr lang="en-US" sz="1800">
                <a:latin typeface="Trebuchet MS"/>
                <a:ea typeface="Trebuchet MS"/>
                <a:cs typeface="Trebuchet MS"/>
                <a:sym typeface="Trebuchet MS"/>
              </a:rPr>
              <a:t>May refer to other articles and research but does not necessarily have to cite those articles.</a:t>
            </a:r>
            <a:endParaRPr sz="1600">
              <a:latin typeface="Arial"/>
              <a:ea typeface="Arial"/>
              <a:cs typeface="Arial"/>
              <a:sym typeface="Arial"/>
            </a:endParaRPr>
          </a:p>
          <a:p>
            <a:pPr marL="285750" lvl="0" indent="-285750" algn="l" rtl="0">
              <a:lnSpc>
                <a:spcPct val="100000"/>
              </a:lnSpc>
              <a:spcBef>
                <a:spcPts val="0"/>
              </a:spcBef>
              <a:spcAft>
                <a:spcPts val="0"/>
              </a:spcAft>
              <a:buSzPct val="108107"/>
              <a:buChar char="•"/>
            </a:pPr>
            <a:r>
              <a:rPr lang="en-US" sz="1800">
                <a:latin typeface="Trebuchet MS"/>
                <a:ea typeface="Trebuchet MS"/>
                <a:cs typeface="Trebuchet MS"/>
                <a:sym typeface="Trebuchet MS"/>
              </a:rPr>
              <a:t>Good for finding key studies, experts, trends, and getting background information on a field.</a:t>
            </a:r>
            <a:endParaRPr sz="2016"/>
          </a:p>
        </p:txBody>
      </p:sp>
      <p:sp>
        <p:nvSpPr>
          <p:cNvPr id="180" name="Google Shape;180;g156bfc7fc0e_0_13"/>
          <p:cNvSpPr txBox="1">
            <a:spLocks noGrp="1"/>
          </p:cNvSpPr>
          <p:nvPr>
            <p:ph type="title" idx="4294967295"/>
          </p:nvPr>
        </p:nvSpPr>
        <p:spPr>
          <a:xfrm>
            <a:off x="457212" y="169175"/>
            <a:ext cx="8229600" cy="857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855"/>
              </a:buClr>
              <a:buSzPts val="4000"/>
              <a:buFont typeface="Arial"/>
              <a:buNone/>
            </a:pPr>
            <a:r>
              <a:rPr lang="en-US" sz="4000" b="1">
                <a:solidFill>
                  <a:srgbClr val="002855"/>
                </a:solidFill>
                <a:latin typeface="Arial"/>
                <a:ea typeface="Arial"/>
                <a:cs typeface="Arial"/>
                <a:sym typeface="Arial"/>
              </a:rPr>
              <a:t>Types of Sources</a:t>
            </a:r>
            <a:endParaRPr sz="4000" b="1">
              <a:solidFill>
                <a:srgbClr val="002855"/>
              </a:solidFill>
              <a:latin typeface="Arial"/>
              <a:ea typeface="Arial"/>
              <a:cs typeface="Arial"/>
              <a:sym typeface="Arial"/>
            </a:endParaRPr>
          </a:p>
        </p:txBody>
      </p:sp>
      <p:sp>
        <p:nvSpPr>
          <p:cNvPr id="181" name="Google Shape;181;g156bfc7fc0e_0_13"/>
          <p:cNvSpPr txBox="1">
            <a:spLocks noGrp="1"/>
          </p:cNvSpPr>
          <p:nvPr>
            <p:ph type="body" idx="4294967295"/>
          </p:nvPr>
        </p:nvSpPr>
        <p:spPr>
          <a:xfrm>
            <a:off x="228075" y="1055250"/>
            <a:ext cx="4450200" cy="3033000"/>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00000"/>
              </a:lnSpc>
              <a:spcBef>
                <a:spcPts val="0"/>
              </a:spcBef>
              <a:spcAft>
                <a:spcPts val="0"/>
              </a:spcAft>
              <a:buSzPct val="225806"/>
              <a:buNone/>
            </a:pPr>
            <a:r>
              <a:rPr lang="en-US" sz="1600" b="1">
                <a:latin typeface="Trebuchet MS"/>
                <a:ea typeface="Trebuchet MS"/>
                <a:cs typeface="Trebuchet MS"/>
                <a:sym typeface="Trebuchet MS"/>
              </a:rPr>
              <a:t>Peer-Reviewed</a:t>
            </a:r>
            <a:endParaRPr sz="1600">
              <a:latin typeface="Arial"/>
              <a:ea typeface="Arial"/>
              <a:cs typeface="Arial"/>
              <a:sym typeface="Arial"/>
            </a:endParaRPr>
          </a:p>
          <a:p>
            <a:pPr marL="285750" lvl="0" indent="-283210" algn="l" rtl="0">
              <a:lnSpc>
                <a:spcPct val="100000"/>
              </a:lnSpc>
              <a:spcBef>
                <a:spcPts val="0"/>
              </a:spcBef>
              <a:spcAft>
                <a:spcPts val="0"/>
              </a:spcAft>
              <a:buSzPct val="100000"/>
              <a:buChar char="•"/>
            </a:pPr>
            <a:r>
              <a:rPr lang="en-US" sz="1600">
                <a:latin typeface="Trebuchet MS"/>
                <a:ea typeface="Trebuchet MS"/>
                <a:cs typeface="Trebuchet MS"/>
                <a:sym typeface="Trebuchet MS"/>
              </a:rPr>
              <a:t>An expert submits an article to a journal for publishing.</a:t>
            </a:r>
            <a:endParaRPr sz="1600">
              <a:latin typeface="Arial"/>
              <a:ea typeface="Arial"/>
              <a:cs typeface="Arial"/>
              <a:sym typeface="Arial"/>
            </a:endParaRPr>
          </a:p>
          <a:p>
            <a:pPr marL="285750" lvl="0" indent="-283210" algn="l" rtl="0">
              <a:lnSpc>
                <a:spcPct val="100000"/>
              </a:lnSpc>
              <a:spcBef>
                <a:spcPts val="0"/>
              </a:spcBef>
              <a:spcAft>
                <a:spcPts val="0"/>
              </a:spcAft>
              <a:buSzPct val="100000"/>
              <a:buChar char="•"/>
            </a:pPr>
            <a:r>
              <a:rPr lang="en-US" sz="1600">
                <a:latin typeface="Trebuchet MS"/>
                <a:ea typeface="Trebuchet MS"/>
                <a:cs typeface="Trebuchet MS"/>
                <a:sym typeface="Trebuchet MS"/>
              </a:rPr>
              <a:t>The journals assigns other specialists in the field to review the article. These peer-reviews examine the article to make sure it is worth publishing based on.</a:t>
            </a:r>
            <a:endParaRPr sz="1600">
              <a:latin typeface="Arial"/>
              <a:ea typeface="Arial"/>
              <a:cs typeface="Arial"/>
              <a:sym typeface="Arial"/>
            </a:endParaRPr>
          </a:p>
          <a:p>
            <a:pPr marL="742950" lvl="1" indent="-283210" algn="l" rtl="0">
              <a:lnSpc>
                <a:spcPct val="100000"/>
              </a:lnSpc>
              <a:spcBef>
                <a:spcPts val="0"/>
              </a:spcBef>
              <a:spcAft>
                <a:spcPts val="0"/>
              </a:spcAft>
              <a:buSzPct val="100000"/>
              <a:buChar char="•"/>
            </a:pPr>
            <a:r>
              <a:rPr lang="en-US" sz="1600">
                <a:latin typeface="Trebuchet MS"/>
                <a:ea typeface="Trebuchet MS"/>
                <a:cs typeface="Trebuchet MS"/>
                <a:sym typeface="Trebuchet MS"/>
              </a:rPr>
              <a:t>Was the experiment / research designed and conducted well</a:t>
            </a:r>
            <a:endParaRPr sz="1600">
              <a:latin typeface="Arial"/>
              <a:ea typeface="Arial"/>
              <a:cs typeface="Arial"/>
              <a:sym typeface="Arial"/>
            </a:endParaRPr>
          </a:p>
          <a:p>
            <a:pPr marL="742950" lvl="1" indent="-283210" algn="l" rtl="0">
              <a:lnSpc>
                <a:spcPct val="100000"/>
              </a:lnSpc>
              <a:spcBef>
                <a:spcPts val="0"/>
              </a:spcBef>
              <a:spcAft>
                <a:spcPts val="0"/>
              </a:spcAft>
              <a:buSzPct val="100000"/>
              <a:buChar char="•"/>
            </a:pPr>
            <a:r>
              <a:rPr lang="en-US" sz="1600">
                <a:latin typeface="Trebuchet MS"/>
                <a:ea typeface="Trebuchet MS"/>
                <a:cs typeface="Trebuchet MS"/>
                <a:sym typeface="Trebuchet MS"/>
              </a:rPr>
              <a:t>Was the data analyzed correctly</a:t>
            </a:r>
            <a:endParaRPr sz="1600">
              <a:latin typeface="Arial"/>
              <a:ea typeface="Arial"/>
              <a:cs typeface="Arial"/>
              <a:sym typeface="Arial"/>
            </a:endParaRPr>
          </a:p>
          <a:p>
            <a:pPr marL="742950" lvl="1" indent="-283210" algn="l" rtl="0">
              <a:lnSpc>
                <a:spcPct val="100000"/>
              </a:lnSpc>
              <a:spcBef>
                <a:spcPts val="0"/>
              </a:spcBef>
              <a:spcAft>
                <a:spcPts val="0"/>
              </a:spcAft>
              <a:buSzPct val="100000"/>
              <a:buChar char="•"/>
            </a:pPr>
            <a:r>
              <a:rPr lang="en-US" sz="1600">
                <a:latin typeface="Trebuchet MS"/>
                <a:ea typeface="Trebuchet MS"/>
                <a:cs typeface="Trebuchet MS"/>
                <a:sym typeface="Trebuchet MS"/>
              </a:rPr>
              <a:t>Were the conclusions reached justified by the data</a:t>
            </a:r>
            <a:endParaRPr sz="1600">
              <a:latin typeface="Arial"/>
              <a:ea typeface="Arial"/>
              <a:cs typeface="Arial"/>
              <a:sym typeface="Arial"/>
            </a:endParaRPr>
          </a:p>
          <a:p>
            <a:pPr marL="285750" lvl="0" indent="-283210" algn="l" rtl="0">
              <a:lnSpc>
                <a:spcPct val="100000"/>
              </a:lnSpc>
              <a:spcBef>
                <a:spcPts val="0"/>
              </a:spcBef>
              <a:spcAft>
                <a:spcPts val="0"/>
              </a:spcAft>
              <a:buSzPct val="100000"/>
              <a:buChar char="•"/>
            </a:pPr>
            <a:r>
              <a:rPr lang="en-US" sz="1600">
                <a:latin typeface="Trebuchet MS"/>
                <a:ea typeface="Trebuchet MS"/>
                <a:cs typeface="Trebuchet MS"/>
                <a:sym typeface="Trebuchet MS"/>
              </a:rPr>
              <a:t>The reviewers decide whether the articles should be published, not published or resubmitted after revisions.</a:t>
            </a:r>
            <a:endParaRPr sz="1600">
              <a:latin typeface="Arial"/>
              <a:ea typeface="Arial"/>
              <a:cs typeface="Arial"/>
              <a:sym typeface="Arial"/>
            </a:endParaRPr>
          </a:p>
          <a:p>
            <a:pPr marL="285750" lvl="0" indent="-283210" algn="l" rtl="0">
              <a:lnSpc>
                <a:spcPct val="100000"/>
              </a:lnSpc>
              <a:spcBef>
                <a:spcPts val="0"/>
              </a:spcBef>
              <a:spcAft>
                <a:spcPts val="0"/>
              </a:spcAft>
              <a:buSzPct val="100000"/>
              <a:buChar char="•"/>
            </a:pPr>
            <a:r>
              <a:rPr lang="en-US" sz="1600">
                <a:latin typeface="Trebuchet MS"/>
                <a:ea typeface="Trebuchet MS"/>
                <a:cs typeface="Trebuchet MS"/>
                <a:sym typeface="Trebuchet MS"/>
              </a:rPr>
              <a:t>If the article is published it is considered peer-reviewed / scholarly / academic.</a:t>
            </a:r>
            <a:endParaRPr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
          <p:cNvSpPr txBox="1">
            <a:spLocks noGrp="1"/>
          </p:cNvSpPr>
          <p:nvPr>
            <p:ph type="title" idx="4294967295"/>
          </p:nvPr>
        </p:nvSpPr>
        <p:spPr>
          <a:xfrm>
            <a:off x="457212" y="212875"/>
            <a:ext cx="8229600" cy="857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855"/>
              </a:buClr>
              <a:buSzPts val="4000"/>
              <a:buFont typeface="Arial"/>
              <a:buNone/>
            </a:pPr>
            <a:r>
              <a:rPr lang="en-US" sz="4000" b="1">
                <a:solidFill>
                  <a:srgbClr val="002855"/>
                </a:solidFill>
                <a:latin typeface="Arial"/>
                <a:ea typeface="Arial"/>
                <a:cs typeface="Arial"/>
                <a:sym typeface="Arial"/>
              </a:rPr>
              <a:t>STEM Writing vs Humanities</a:t>
            </a:r>
            <a:endParaRPr sz="4000" b="1">
              <a:solidFill>
                <a:srgbClr val="002855"/>
              </a:solidFill>
              <a:latin typeface="Arial"/>
              <a:ea typeface="Arial"/>
              <a:cs typeface="Arial"/>
              <a:sym typeface="Arial"/>
            </a:endParaRPr>
          </a:p>
        </p:txBody>
      </p:sp>
      <p:sp>
        <p:nvSpPr>
          <p:cNvPr id="188" name="Google Shape;188;p2"/>
          <p:cNvSpPr txBox="1">
            <a:spLocks noGrp="1"/>
          </p:cNvSpPr>
          <p:nvPr>
            <p:ph type="body" idx="4294967295"/>
          </p:nvPr>
        </p:nvSpPr>
        <p:spPr>
          <a:xfrm>
            <a:off x="457200" y="1195275"/>
            <a:ext cx="4213200" cy="29202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SzPts val="2800"/>
              <a:buNone/>
            </a:pPr>
            <a:r>
              <a:rPr lang="en-US" sz="2400" b="1">
                <a:latin typeface="Calibri"/>
                <a:ea typeface="Calibri"/>
                <a:cs typeface="Calibri"/>
                <a:sym typeface="Calibri"/>
              </a:rPr>
              <a:t>STEM Research</a:t>
            </a:r>
            <a:endParaRPr sz="2400">
              <a:latin typeface="Calibri"/>
              <a:ea typeface="Calibri"/>
              <a:cs typeface="Calibri"/>
              <a:sym typeface="Calibri"/>
            </a:endParaRPr>
          </a:p>
          <a:p>
            <a:pPr marL="285750" lvl="0" indent="-275590" algn="l" rtl="0">
              <a:lnSpc>
                <a:spcPct val="100000"/>
              </a:lnSpc>
              <a:spcBef>
                <a:spcPts val="0"/>
              </a:spcBef>
              <a:spcAft>
                <a:spcPts val="0"/>
              </a:spcAft>
              <a:buSzPts val="1400"/>
              <a:buChar char="•"/>
            </a:pPr>
            <a:r>
              <a:rPr lang="en-US" sz="1400">
                <a:latin typeface="Calibri"/>
                <a:ea typeface="Calibri"/>
                <a:cs typeface="Calibri"/>
                <a:sym typeface="Calibri"/>
              </a:rPr>
              <a:t>Research is considered separate from writing, or more so, writing is a secondary step</a:t>
            </a:r>
            <a:endParaRPr/>
          </a:p>
          <a:p>
            <a:pPr marL="285750" lvl="0" indent="-275590" algn="l" rtl="0">
              <a:lnSpc>
                <a:spcPct val="100000"/>
              </a:lnSpc>
              <a:spcBef>
                <a:spcPts val="0"/>
              </a:spcBef>
              <a:spcAft>
                <a:spcPts val="0"/>
              </a:spcAft>
              <a:buSzPts val="1400"/>
              <a:buChar char="•"/>
            </a:pPr>
            <a:r>
              <a:rPr lang="en-US" sz="1400">
                <a:latin typeface="Calibri"/>
                <a:ea typeface="Calibri"/>
                <a:cs typeface="Calibri"/>
                <a:sym typeface="Calibri"/>
              </a:rPr>
              <a:t>Focus is on “practical work”, such as experiments and calculations</a:t>
            </a:r>
            <a:endParaRPr/>
          </a:p>
          <a:p>
            <a:pPr marL="285750" lvl="0" indent="-275590" algn="l" rtl="0">
              <a:lnSpc>
                <a:spcPct val="100000"/>
              </a:lnSpc>
              <a:spcBef>
                <a:spcPts val="0"/>
              </a:spcBef>
              <a:spcAft>
                <a:spcPts val="0"/>
              </a:spcAft>
              <a:buSzPts val="1400"/>
              <a:buChar char="•"/>
            </a:pPr>
            <a:r>
              <a:rPr lang="en-US" sz="1400">
                <a:latin typeface="Calibri"/>
                <a:ea typeface="Calibri"/>
                <a:cs typeface="Calibri"/>
                <a:sym typeface="Calibri"/>
              </a:rPr>
              <a:t>Usually structured: Introduction &gt; Methods &gt; Results &gt; Discussion</a:t>
            </a:r>
            <a:endParaRPr/>
          </a:p>
          <a:p>
            <a:pPr marL="285750" lvl="0" indent="-275590" algn="l" rtl="0">
              <a:lnSpc>
                <a:spcPct val="100000"/>
              </a:lnSpc>
              <a:spcBef>
                <a:spcPts val="0"/>
              </a:spcBef>
              <a:spcAft>
                <a:spcPts val="0"/>
              </a:spcAft>
              <a:buSzPts val="1400"/>
              <a:buChar char="•"/>
            </a:pPr>
            <a:r>
              <a:rPr lang="en-US" sz="1400">
                <a:latin typeface="Calibri"/>
                <a:ea typeface="Calibri"/>
                <a:cs typeface="Calibri"/>
                <a:sym typeface="Calibri"/>
              </a:rPr>
              <a:t>Shorter, more clear and concise articles; quantitative</a:t>
            </a:r>
            <a:endParaRPr/>
          </a:p>
          <a:p>
            <a:pPr marL="285750" lvl="0" indent="-275590" algn="l" rtl="0">
              <a:lnSpc>
                <a:spcPct val="100000"/>
              </a:lnSpc>
              <a:spcBef>
                <a:spcPts val="0"/>
              </a:spcBef>
              <a:spcAft>
                <a:spcPts val="0"/>
              </a:spcAft>
              <a:buSzPts val="1400"/>
              <a:buChar char="•"/>
            </a:pPr>
            <a:r>
              <a:rPr lang="en-US" sz="1400">
                <a:latin typeface="Calibri"/>
                <a:ea typeface="Calibri"/>
                <a:cs typeface="Calibri"/>
                <a:sym typeface="Calibri"/>
              </a:rPr>
              <a:t>Articles preferred over books</a:t>
            </a:r>
            <a:endParaRPr/>
          </a:p>
          <a:p>
            <a:pPr marL="285750" lvl="0" indent="-275590" algn="l" rtl="0">
              <a:lnSpc>
                <a:spcPct val="100000"/>
              </a:lnSpc>
              <a:spcBef>
                <a:spcPts val="0"/>
              </a:spcBef>
              <a:spcAft>
                <a:spcPts val="0"/>
              </a:spcAft>
              <a:buSzPts val="1400"/>
              <a:buChar char="•"/>
            </a:pPr>
            <a:r>
              <a:rPr lang="en-US" sz="1400">
                <a:latin typeface="Calibri"/>
                <a:ea typeface="Calibri"/>
                <a:cs typeface="Calibri"/>
                <a:sym typeface="Calibri"/>
              </a:rPr>
              <a:t>Passive tense, focus on results instead of people</a:t>
            </a:r>
            <a:endParaRPr/>
          </a:p>
          <a:p>
            <a:pPr marL="285750" lvl="0" indent="-275590" algn="l" rtl="0">
              <a:lnSpc>
                <a:spcPct val="100000"/>
              </a:lnSpc>
              <a:spcBef>
                <a:spcPts val="0"/>
              </a:spcBef>
              <a:spcAft>
                <a:spcPts val="0"/>
              </a:spcAft>
              <a:buSzPts val="1400"/>
              <a:buChar char="•"/>
            </a:pPr>
            <a:r>
              <a:rPr lang="en-US" sz="1400">
                <a:latin typeface="Calibri"/>
                <a:ea typeface="Calibri"/>
                <a:cs typeface="Calibri"/>
                <a:sym typeface="Calibri"/>
              </a:rPr>
              <a:t>More collaboration, shorter peer review / faster publication turn around time</a:t>
            </a:r>
            <a:endParaRPr/>
          </a:p>
          <a:p>
            <a:pPr marL="285750" lvl="0" indent="-275590" algn="l" rtl="0">
              <a:lnSpc>
                <a:spcPct val="100000"/>
              </a:lnSpc>
              <a:spcBef>
                <a:spcPts val="0"/>
              </a:spcBef>
              <a:spcAft>
                <a:spcPts val="0"/>
              </a:spcAft>
              <a:buSzPts val="1400"/>
              <a:buChar char="•"/>
            </a:pPr>
            <a:r>
              <a:rPr lang="en-US" sz="1400">
                <a:latin typeface="Calibri"/>
                <a:ea typeface="Calibri"/>
                <a:cs typeface="Calibri"/>
                <a:sym typeface="Calibri"/>
              </a:rPr>
              <a:t>Readers often want data more than words</a:t>
            </a:r>
            <a:endParaRPr/>
          </a:p>
        </p:txBody>
      </p:sp>
      <p:sp>
        <p:nvSpPr>
          <p:cNvPr id="189" name="Google Shape;189;p2"/>
          <p:cNvSpPr txBox="1"/>
          <p:nvPr/>
        </p:nvSpPr>
        <p:spPr>
          <a:xfrm>
            <a:off x="4572000" y="1195275"/>
            <a:ext cx="4213200" cy="2920200"/>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chemeClr val="dk1"/>
              </a:buClr>
              <a:buSzPts val="2800"/>
              <a:buFont typeface="Arial"/>
              <a:buNone/>
            </a:pPr>
            <a:r>
              <a:rPr lang="en-US" sz="2400" b="1" i="0" u="none" strike="noStrike" cap="none">
                <a:solidFill>
                  <a:schemeClr val="dk1"/>
                </a:solidFill>
                <a:latin typeface="Calibri"/>
                <a:ea typeface="Calibri"/>
                <a:cs typeface="Calibri"/>
                <a:sym typeface="Calibri"/>
              </a:rPr>
              <a:t>Humanities Research</a:t>
            </a:r>
            <a:endParaRPr sz="2400" b="0" i="0" u="none" strike="noStrike" cap="none">
              <a:solidFill>
                <a:schemeClr val="dk1"/>
              </a:solidFill>
              <a:latin typeface="Calibri"/>
              <a:ea typeface="Calibri"/>
              <a:cs typeface="Calibri"/>
              <a:sym typeface="Calibri"/>
            </a:endParaRPr>
          </a:p>
          <a:p>
            <a:pPr marL="285750" marR="0" lvl="0" indent="-27559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Calibri"/>
                <a:ea typeface="Calibri"/>
                <a:cs typeface="Calibri"/>
                <a:sym typeface="Calibri"/>
              </a:rPr>
              <a:t>Writing is a core part of research, it’s the end product in most cases</a:t>
            </a:r>
            <a:endParaRPr sz="1400" b="0" i="0" u="none" strike="noStrike" cap="none">
              <a:solidFill>
                <a:srgbClr val="000000"/>
              </a:solidFill>
              <a:latin typeface="Arial"/>
              <a:ea typeface="Arial"/>
              <a:cs typeface="Arial"/>
              <a:sym typeface="Arial"/>
            </a:endParaRPr>
          </a:p>
          <a:p>
            <a:pPr marL="285750" marR="0" lvl="0" indent="-27559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Calibri"/>
                <a:ea typeface="Calibri"/>
                <a:cs typeface="Calibri"/>
                <a:sym typeface="Calibri"/>
              </a:rPr>
              <a:t>Focus is on generation of ideas, furthering of the scholarly conversation</a:t>
            </a:r>
            <a:endParaRPr sz="1400" b="0" i="0" u="none" strike="noStrike" cap="none">
              <a:solidFill>
                <a:srgbClr val="000000"/>
              </a:solidFill>
              <a:latin typeface="Arial"/>
              <a:ea typeface="Arial"/>
              <a:cs typeface="Arial"/>
              <a:sym typeface="Arial"/>
            </a:endParaRPr>
          </a:p>
          <a:p>
            <a:pPr marL="285750" marR="0" lvl="0" indent="-27559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Calibri"/>
                <a:ea typeface="Calibri"/>
                <a:cs typeface="Calibri"/>
                <a:sym typeface="Calibri"/>
              </a:rPr>
              <a:t>Less structured, dependent on the content</a:t>
            </a:r>
            <a:endParaRPr sz="1400" b="0" i="0" u="none" strike="noStrike" cap="none">
              <a:solidFill>
                <a:srgbClr val="000000"/>
              </a:solidFill>
              <a:latin typeface="Arial"/>
              <a:ea typeface="Arial"/>
              <a:cs typeface="Arial"/>
              <a:sym typeface="Arial"/>
            </a:endParaRPr>
          </a:p>
          <a:p>
            <a:pPr marL="285750" marR="0" lvl="0" indent="-27559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Calibri"/>
                <a:ea typeface="Calibri"/>
                <a:cs typeface="Calibri"/>
                <a:sym typeface="Calibri"/>
              </a:rPr>
              <a:t>Longer articles, more qualitative</a:t>
            </a:r>
            <a:endParaRPr sz="1400" b="0" i="0" u="none" strike="noStrike" cap="none">
              <a:solidFill>
                <a:srgbClr val="000000"/>
              </a:solidFill>
              <a:latin typeface="Arial"/>
              <a:ea typeface="Arial"/>
              <a:cs typeface="Arial"/>
              <a:sym typeface="Arial"/>
            </a:endParaRPr>
          </a:p>
          <a:p>
            <a:pPr marL="285750" marR="0" lvl="0" indent="-27559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Calibri"/>
                <a:ea typeface="Calibri"/>
                <a:cs typeface="Calibri"/>
                <a:sym typeface="Calibri"/>
              </a:rPr>
              <a:t>Articles are often just excerpts of books</a:t>
            </a:r>
            <a:endParaRPr sz="1400" b="0" i="0" u="none" strike="noStrike" cap="none">
              <a:solidFill>
                <a:srgbClr val="000000"/>
              </a:solidFill>
              <a:latin typeface="Arial"/>
              <a:ea typeface="Arial"/>
              <a:cs typeface="Arial"/>
              <a:sym typeface="Arial"/>
            </a:endParaRPr>
          </a:p>
          <a:p>
            <a:pPr marL="285750" marR="0" lvl="0" indent="-27559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Calibri"/>
                <a:ea typeface="Calibri"/>
                <a:cs typeface="Calibri"/>
                <a:sym typeface="Calibri"/>
              </a:rPr>
              <a:t>Focus on larger picture, rather than individual results</a:t>
            </a:r>
            <a:endParaRPr sz="1400" b="0" i="0" u="none" strike="noStrike" cap="none">
              <a:solidFill>
                <a:srgbClr val="000000"/>
              </a:solidFill>
              <a:latin typeface="Arial"/>
              <a:ea typeface="Arial"/>
              <a:cs typeface="Arial"/>
              <a:sym typeface="Arial"/>
            </a:endParaRPr>
          </a:p>
          <a:p>
            <a:pPr marL="285750" marR="0" lvl="0" indent="-27559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Calibri"/>
                <a:ea typeface="Calibri"/>
                <a:cs typeface="Calibri"/>
                <a:sym typeface="Calibri"/>
              </a:rPr>
              <a:t>Longer peer review, often solo authored</a:t>
            </a:r>
            <a:endParaRPr sz="1400" b="0" i="0" u="none" strike="noStrike" cap="none">
              <a:solidFill>
                <a:srgbClr val="000000"/>
              </a:solidFill>
              <a:latin typeface="Arial"/>
              <a:ea typeface="Arial"/>
              <a:cs typeface="Arial"/>
              <a:sym typeface="Arial"/>
            </a:endParaRPr>
          </a:p>
          <a:p>
            <a:pPr marL="285750" marR="0" lvl="0" indent="-275590" algn="l" rtl="0">
              <a:lnSpc>
                <a:spcPct val="100000"/>
              </a:lnSpc>
              <a:spcBef>
                <a:spcPts val="0"/>
              </a:spcBef>
              <a:spcAft>
                <a:spcPts val="0"/>
              </a:spcAft>
              <a:buClr>
                <a:schemeClr val="dk1"/>
              </a:buClr>
              <a:buSzPts val="1400"/>
              <a:buFont typeface="Arial"/>
              <a:buChar char="•"/>
            </a:pPr>
            <a:r>
              <a:rPr lang="en-US" sz="1400" b="0" i="0" u="none" strike="noStrike" cap="none">
                <a:solidFill>
                  <a:schemeClr val="dk1"/>
                </a:solidFill>
                <a:latin typeface="Calibri"/>
                <a:ea typeface="Calibri"/>
                <a:cs typeface="Calibri"/>
                <a:sym typeface="Calibri"/>
              </a:rPr>
              <a:t>Readers want to see a narrative that can tie to their own research</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194"/>
        <p:cNvGrpSpPr/>
        <p:nvPr/>
      </p:nvGrpSpPr>
      <p:grpSpPr>
        <a:xfrm>
          <a:off x="0" y="0"/>
          <a:ext cx="0" cy="0"/>
          <a:chOff x="0" y="0"/>
          <a:chExt cx="0" cy="0"/>
        </a:xfrm>
      </p:grpSpPr>
      <p:sp>
        <p:nvSpPr>
          <p:cNvPr id="195" name="Google Shape;195;g156bfc7fc0e_0_29"/>
          <p:cNvSpPr txBox="1">
            <a:spLocks noGrp="1"/>
          </p:cNvSpPr>
          <p:nvPr>
            <p:ph type="title" idx="4294967295"/>
          </p:nvPr>
        </p:nvSpPr>
        <p:spPr>
          <a:xfrm>
            <a:off x="465137" y="311150"/>
            <a:ext cx="8229600" cy="857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855"/>
              </a:buClr>
              <a:buSzPts val="4000"/>
              <a:buFont typeface="Arial"/>
              <a:buNone/>
            </a:pPr>
            <a:r>
              <a:rPr lang="en-US" sz="4000" b="1">
                <a:solidFill>
                  <a:srgbClr val="002855"/>
                </a:solidFill>
                <a:latin typeface="Arial"/>
                <a:ea typeface="Arial"/>
                <a:cs typeface="Arial"/>
                <a:sym typeface="Arial"/>
              </a:rPr>
              <a:t>Research into Writing</a:t>
            </a:r>
            <a:endParaRPr sz="4000" b="1">
              <a:solidFill>
                <a:srgbClr val="002855"/>
              </a:solidFill>
              <a:latin typeface="Arial"/>
              <a:ea typeface="Arial"/>
              <a:cs typeface="Arial"/>
              <a:sym typeface="Arial"/>
            </a:endParaRPr>
          </a:p>
        </p:txBody>
      </p:sp>
      <p:sp>
        <p:nvSpPr>
          <p:cNvPr id="196" name="Google Shape;196;g156bfc7fc0e_0_29"/>
          <p:cNvSpPr txBox="1">
            <a:spLocks noGrp="1"/>
          </p:cNvSpPr>
          <p:nvPr>
            <p:ph type="body" idx="4294967295"/>
          </p:nvPr>
        </p:nvSpPr>
        <p:spPr>
          <a:xfrm>
            <a:off x="4879925" y="1168550"/>
            <a:ext cx="3814800" cy="2829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r>
              <a:rPr lang="en-US" sz="1500" b="1"/>
              <a:t>Direct Quote</a:t>
            </a:r>
            <a:endParaRPr sz="1500" b="1"/>
          </a:p>
          <a:p>
            <a:pPr marL="457200" lvl="0" indent="-323850" algn="l" rtl="0">
              <a:lnSpc>
                <a:spcPct val="90000"/>
              </a:lnSpc>
              <a:spcBef>
                <a:spcPts val="1000"/>
              </a:spcBef>
              <a:spcAft>
                <a:spcPts val="0"/>
              </a:spcAft>
              <a:buSzPts val="1500"/>
              <a:buChar char="•"/>
            </a:pPr>
            <a:r>
              <a:rPr lang="en-US" sz="1500"/>
              <a:t>Word for word restating something, without any changes.</a:t>
            </a:r>
            <a:endParaRPr sz="1500"/>
          </a:p>
          <a:p>
            <a:pPr marL="457200" lvl="0" indent="-323850" algn="l" rtl="0">
              <a:lnSpc>
                <a:spcPct val="90000"/>
              </a:lnSpc>
              <a:spcBef>
                <a:spcPts val="0"/>
              </a:spcBef>
              <a:spcAft>
                <a:spcPts val="0"/>
              </a:spcAft>
              <a:buSzPts val="1500"/>
              <a:buChar char="•"/>
            </a:pPr>
            <a:r>
              <a:rPr lang="en-US" sz="1500"/>
              <a:t>Put in quotation marks!</a:t>
            </a:r>
            <a:endParaRPr sz="1500"/>
          </a:p>
          <a:p>
            <a:pPr marL="457200" lvl="0" indent="0" algn="l" rtl="0">
              <a:lnSpc>
                <a:spcPct val="90000"/>
              </a:lnSpc>
              <a:spcBef>
                <a:spcPts val="1000"/>
              </a:spcBef>
              <a:spcAft>
                <a:spcPts val="0"/>
              </a:spcAft>
              <a:buSzPts val="2800"/>
              <a:buNone/>
            </a:pPr>
            <a:endParaRPr sz="1500"/>
          </a:p>
          <a:p>
            <a:pPr marL="0" lvl="0" indent="0" algn="l" rtl="0">
              <a:lnSpc>
                <a:spcPct val="90000"/>
              </a:lnSpc>
              <a:spcBef>
                <a:spcPts val="1000"/>
              </a:spcBef>
              <a:spcAft>
                <a:spcPts val="0"/>
              </a:spcAft>
              <a:buSzPts val="2800"/>
              <a:buNone/>
            </a:pPr>
            <a:r>
              <a:rPr lang="en-US" sz="1500" b="1"/>
              <a:t>Patchwriting = </a:t>
            </a:r>
            <a:r>
              <a:rPr lang="en-US" sz="1500"/>
              <a:t>Plagiarism</a:t>
            </a:r>
            <a:endParaRPr sz="1500"/>
          </a:p>
          <a:p>
            <a:pPr marL="457200" lvl="0" indent="-323850" algn="l" rtl="0">
              <a:lnSpc>
                <a:spcPct val="90000"/>
              </a:lnSpc>
              <a:spcBef>
                <a:spcPts val="1000"/>
              </a:spcBef>
              <a:spcAft>
                <a:spcPts val="0"/>
              </a:spcAft>
              <a:buSzPts val="1500"/>
              <a:buChar char="•"/>
            </a:pPr>
            <a:r>
              <a:rPr lang="en-US" sz="1500"/>
              <a:t>Copying from a source, changing some text slightly.</a:t>
            </a:r>
            <a:endParaRPr sz="1500"/>
          </a:p>
          <a:p>
            <a:pPr marL="457200" lvl="0" indent="-323850" algn="l" rtl="0">
              <a:lnSpc>
                <a:spcPct val="90000"/>
              </a:lnSpc>
              <a:spcBef>
                <a:spcPts val="0"/>
              </a:spcBef>
              <a:spcAft>
                <a:spcPts val="0"/>
              </a:spcAft>
              <a:buSzPts val="1500"/>
              <a:buChar char="•"/>
            </a:pPr>
            <a:r>
              <a:rPr lang="en-US" sz="1500"/>
              <a:t>IE: Altering grammar, using synonyms.</a:t>
            </a:r>
            <a:endParaRPr sz="1500"/>
          </a:p>
          <a:p>
            <a:pPr marL="457200" lvl="0" indent="-323850" algn="l" rtl="0">
              <a:lnSpc>
                <a:spcPct val="90000"/>
              </a:lnSpc>
              <a:spcBef>
                <a:spcPts val="0"/>
              </a:spcBef>
              <a:spcAft>
                <a:spcPts val="0"/>
              </a:spcAft>
              <a:buSzPts val="1500"/>
              <a:buChar char="•"/>
            </a:pPr>
            <a:r>
              <a:rPr lang="en-US" sz="1500"/>
              <a:t>DO NOT DO THIS.</a:t>
            </a:r>
            <a:endParaRPr sz="1500"/>
          </a:p>
        </p:txBody>
      </p:sp>
      <p:sp>
        <p:nvSpPr>
          <p:cNvPr id="197" name="Google Shape;197;g156bfc7fc0e_0_29"/>
          <p:cNvSpPr txBox="1">
            <a:spLocks noGrp="1"/>
          </p:cNvSpPr>
          <p:nvPr>
            <p:ph type="body" idx="4294967295"/>
          </p:nvPr>
        </p:nvSpPr>
        <p:spPr>
          <a:xfrm>
            <a:off x="730900" y="1168550"/>
            <a:ext cx="3814800" cy="2829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r>
              <a:rPr lang="en-US" sz="1500" b="1"/>
              <a:t>Paraphrase</a:t>
            </a:r>
            <a:endParaRPr sz="1500" b="1"/>
          </a:p>
          <a:p>
            <a:pPr marL="457200" lvl="0" indent="-323850" algn="l" rtl="0">
              <a:lnSpc>
                <a:spcPct val="90000"/>
              </a:lnSpc>
              <a:spcBef>
                <a:spcPts val="1000"/>
              </a:spcBef>
              <a:spcAft>
                <a:spcPts val="0"/>
              </a:spcAft>
              <a:buSzPts val="1500"/>
              <a:buChar char="•"/>
            </a:pPr>
            <a:r>
              <a:rPr lang="en-US" sz="1500"/>
              <a:t>Putting someone else’s words, thoughts or ideas into your own words.</a:t>
            </a:r>
            <a:endParaRPr sz="1500"/>
          </a:p>
          <a:p>
            <a:pPr marL="457200" lvl="0" indent="-323850" algn="l" rtl="0">
              <a:lnSpc>
                <a:spcPct val="90000"/>
              </a:lnSpc>
              <a:spcBef>
                <a:spcPts val="0"/>
              </a:spcBef>
              <a:spcAft>
                <a:spcPts val="0"/>
              </a:spcAft>
              <a:buSzPts val="1500"/>
              <a:buChar char="•"/>
            </a:pPr>
            <a:r>
              <a:rPr lang="en-US" sz="1500"/>
              <a:t>Restructured and rephrased, but similar in length to the original.</a:t>
            </a:r>
            <a:endParaRPr sz="1500"/>
          </a:p>
          <a:p>
            <a:pPr marL="0" lvl="0" indent="0" algn="l" rtl="0">
              <a:lnSpc>
                <a:spcPct val="90000"/>
              </a:lnSpc>
              <a:spcBef>
                <a:spcPts val="1000"/>
              </a:spcBef>
              <a:spcAft>
                <a:spcPts val="0"/>
              </a:spcAft>
              <a:buSzPts val="2800"/>
              <a:buNone/>
            </a:pPr>
            <a:r>
              <a:rPr lang="en-US" sz="1400" b="1"/>
              <a:t>Summary</a:t>
            </a:r>
            <a:endParaRPr sz="1400" b="1"/>
          </a:p>
          <a:p>
            <a:pPr marL="457200" lvl="0" indent="-323850" algn="l" rtl="0">
              <a:lnSpc>
                <a:spcPct val="90000"/>
              </a:lnSpc>
              <a:spcBef>
                <a:spcPts val="1000"/>
              </a:spcBef>
              <a:spcAft>
                <a:spcPts val="0"/>
              </a:spcAft>
              <a:buSzPts val="1500"/>
              <a:buChar char="•"/>
            </a:pPr>
            <a:r>
              <a:rPr lang="en-US" sz="1500"/>
              <a:t>Putting someone else’s words, thoughts or ideas into your own words.</a:t>
            </a:r>
            <a:endParaRPr sz="1500"/>
          </a:p>
          <a:p>
            <a:pPr marL="457200" lvl="0" indent="-323850" algn="l" rtl="0">
              <a:lnSpc>
                <a:spcPct val="90000"/>
              </a:lnSpc>
              <a:spcBef>
                <a:spcPts val="0"/>
              </a:spcBef>
              <a:spcAft>
                <a:spcPts val="0"/>
              </a:spcAft>
              <a:buSzPts val="1500"/>
              <a:buChar char="•"/>
            </a:pPr>
            <a:r>
              <a:rPr lang="en-US" sz="1500"/>
              <a:t>Restructured and rephrased to be shorter.</a:t>
            </a:r>
            <a:endParaRPr sz="15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202"/>
        <p:cNvGrpSpPr/>
        <p:nvPr/>
      </p:nvGrpSpPr>
      <p:grpSpPr>
        <a:xfrm>
          <a:off x="0" y="0"/>
          <a:ext cx="0" cy="0"/>
          <a:chOff x="0" y="0"/>
          <a:chExt cx="0" cy="0"/>
        </a:xfrm>
      </p:grpSpPr>
      <p:sp>
        <p:nvSpPr>
          <p:cNvPr id="203" name="Google Shape;203;g156bfc7fc0e_0_1"/>
          <p:cNvSpPr txBox="1">
            <a:spLocks noGrp="1"/>
          </p:cNvSpPr>
          <p:nvPr>
            <p:ph type="title" idx="4294967295"/>
          </p:nvPr>
        </p:nvSpPr>
        <p:spPr>
          <a:xfrm>
            <a:off x="465137" y="311150"/>
            <a:ext cx="8229600" cy="857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855"/>
              </a:buClr>
              <a:buSzPts val="4000"/>
              <a:buFont typeface="Arial"/>
              <a:buNone/>
            </a:pPr>
            <a:r>
              <a:rPr lang="en-US" sz="4000" b="1">
                <a:solidFill>
                  <a:srgbClr val="002855"/>
                </a:solidFill>
                <a:latin typeface="Arial"/>
                <a:ea typeface="Arial"/>
                <a:cs typeface="Arial"/>
                <a:sym typeface="Arial"/>
              </a:rPr>
              <a:t>What is Plagiarism?</a:t>
            </a:r>
            <a:endParaRPr sz="4000" b="1">
              <a:solidFill>
                <a:srgbClr val="002855"/>
              </a:solidFill>
              <a:latin typeface="Arial"/>
              <a:ea typeface="Arial"/>
              <a:cs typeface="Arial"/>
              <a:sym typeface="Arial"/>
            </a:endParaRPr>
          </a:p>
        </p:txBody>
      </p:sp>
      <p:sp>
        <p:nvSpPr>
          <p:cNvPr id="204" name="Google Shape;204;g156bfc7fc0e_0_1"/>
          <p:cNvSpPr txBox="1">
            <a:spLocks noGrp="1"/>
          </p:cNvSpPr>
          <p:nvPr>
            <p:ph type="body" idx="4294967295"/>
          </p:nvPr>
        </p:nvSpPr>
        <p:spPr>
          <a:xfrm>
            <a:off x="4945450" y="1316975"/>
            <a:ext cx="3814800" cy="1220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r>
              <a:rPr lang="en-US" sz="1400" b="1"/>
              <a:t>Why do students plagiarize?</a:t>
            </a:r>
            <a:endParaRPr sz="1400" b="1"/>
          </a:p>
          <a:p>
            <a:pPr marL="457200" lvl="0" indent="-317500" algn="l" rtl="0">
              <a:lnSpc>
                <a:spcPct val="90000"/>
              </a:lnSpc>
              <a:spcBef>
                <a:spcPts val="1000"/>
              </a:spcBef>
              <a:spcAft>
                <a:spcPts val="0"/>
              </a:spcAft>
              <a:buSzPts val="1400"/>
              <a:buChar char="•"/>
            </a:pPr>
            <a:r>
              <a:rPr lang="en-US" sz="1400"/>
              <a:t>Struggle with a concept or assignment</a:t>
            </a:r>
            <a:endParaRPr sz="1400"/>
          </a:p>
          <a:p>
            <a:pPr marL="457200" lvl="0" indent="-317500" algn="l" rtl="0">
              <a:lnSpc>
                <a:spcPct val="90000"/>
              </a:lnSpc>
              <a:spcBef>
                <a:spcPts val="0"/>
              </a:spcBef>
              <a:spcAft>
                <a:spcPts val="0"/>
              </a:spcAft>
              <a:buSzPts val="1400"/>
              <a:buChar char="•"/>
            </a:pPr>
            <a:r>
              <a:rPr lang="en-US" sz="1400"/>
              <a:t>Don’t know how to cite</a:t>
            </a:r>
            <a:endParaRPr sz="1400"/>
          </a:p>
          <a:p>
            <a:pPr marL="457200" lvl="0" indent="-317500" algn="l" rtl="0">
              <a:lnSpc>
                <a:spcPct val="90000"/>
              </a:lnSpc>
              <a:spcBef>
                <a:spcPts val="0"/>
              </a:spcBef>
              <a:spcAft>
                <a:spcPts val="0"/>
              </a:spcAft>
              <a:buSzPts val="1400"/>
              <a:buChar char="•"/>
            </a:pPr>
            <a:r>
              <a:rPr lang="en-US" sz="1400"/>
              <a:t>Ran out of time to complete assignment</a:t>
            </a:r>
            <a:endParaRPr sz="1400"/>
          </a:p>
        </p:txBody>
      </p:sp>
      <p:sp>
        <p:nvSpPr>
          <p:cNvPr id="205" name="Google Shape;205;g156bfc7fc0e_0_1"/>
          <p:cNvSpPr txBox="1">
            <a:spLocks noGrp="1"/>
          </p:cNvSpPr>
          <p:nvPr>
            <p:ph type="body" idx="4294967295"/>
          </p:nvPr>
        </p:nvSpPr>
        <p:spPr>
          <a:xfrm>
            <a:off x="695525" y="1316975"/>
            <a:ext cx="3814800" cy="28290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1000"/>
              </a:spcBef>
              <a:spcAft>
                <a:spcPts val="0"/>
              </a:spcAft>
              <a:buSzPts val="2800"/>
              <a:buNone/>
            </a:pPr>
            <a:r>
              <a:rPr lang="en-US" sz="1500" b="1"/>
              <a:t>Plagiarism:</a:t>
            </a:r>
            <a:endParaRPr sz="1500" b="1"/>
          </a:p>
          <a:p>
            <a:pPr marL="457200" lvl="0" indent="-323850" algn="l" rtl="0">
              <a:lnSpc>
                <a:spcPct val="90000"/>
              </a:lnSpc>
              <a:spcBef>
                <a:spcPts val="1000"/>
              </a:spcBef>
              <a:spcAft>
                <a:spcPts val="0"/>
              </a:spcAft>
              <a:buSzPts val="1500"/>
              <a:buChar char="•"/>
            </a:pPr>
            <a:r>
              <a:rPr lang="en-US" sz="1500"/>
              <a:t>Presenting another’s work as your own, whether intentionally or unintentionally.</a:t>
            </a:r>
            <a:endParaRPr sz="1500"/>
          </a:p>
          <a:p>
            <a:pPr marL="457200" lvl="0" indent="-323850" algn="l" rtl="0">
              <a:lnSpc>
                <a:spcPct val="90000"/>
              </a:lnSpc>
              <a:spcBef>
                <a:spcPts val="0"/>
              </a:spcBef>
              <a:spcAft>
                <a:spcPts val="0"/>
              </a:spcAft>
              <a:buSzPts val="1500"/>
              <a:buChar char="•"/>
            </a:pPr>
            <a:r>
              <a:rPr lang="en-US" sz="1500"/>
              <a:t>Example: Copying content from another without proper citation or context.</a:t>
            </a:r>
            <a:endParaRPr sz="1500"/>
          </a:p>
          <a:p>
            <a:pPr marL="0" lvl="0" indent="0" algn="l" rtl="0">
              <a:lnSpc>
                <a:spcPct val="90000"/>
              </a:lnSpc>
              <a:spcBef>
                <a:spcPts val="1000"/>
              </a:spcBef>
              <a:spcAft>
                <a:spcPts val="0"/>
              </a:spcAft>
              <a:buSzPts val="2800"/>
              <a:buNone/>
            </a:pPr>
            <a:endParaRPr sz="1500"/>
          </a:p>
          <a:p>
            <a:pPr marL="0" lvl="0" indent="0" algn="l" rtl="0">
              <a:lnSpc>
                <a:spcPct val="90000"/>
              </a:lnSpc>
              <a:spcBef>
                <a:spcPts val="1000"/>
              </a:spcBef>
              <a:spcAft>
                <a:spcPts val="0"/>
              </a:spcAft>
              <a:buSzPts val="2800"/>
              <a:buNone/>
            </a:pPr>
            <a:r>
              <a:rPr lang="en-US" sz="1500" b="1"/>
              <a:t>Academic Dishonesty</a:t>
            </a:r>
            <a:endParaRPr sz="1500" b="1"/>
          </a:p>
          <a:p>
            <a:pPr marL="457200" lvl="0" indent="-323850" algn="l" rtl="0">
              <a:lnSpc>
                <a:spcPct val="90000"/>
              </a:lnSpc>
              <a:spcBef>
                <a:spcPts val="1000"/>
              </a:spcBef>
              <a:spcAft>
                <a:spcPts val="0"/>
              </a:spcAft>
              <a:buSzPts val="1500"/>
              <a:buChar char="•"/>
            </a:pPr>
            <a:r>
              <a:rPr lang="en-US" sz="1500"/>
              <a:t>Using unethical means to achieve success in an academic environment.</a:t>
            </a:r>
            <a:endParaRPr sz="1500"/>
          </a:p>
          <a:p>
            <a:pPr marL="457200" lvl="0" indent="-323850" algn="l" rtl="0">
              <a:lnSpc>
                <a:spcPct val="90000"/>
              </a:lnSpc>
              <a:spcBef>
                <a:spcPts val="0"/>
              </a:spcBef>
              <a:spcAft>
                <a:spcPts val="0"/>
              </a:spcAft>
              <a:buSzPts val="1500"/>
              <a:buChar char="•"/>
            </a:pPr>
            <a:r>
              <a:rPr lang="en-US" sz="1500"/>
              <a:t>Can include plagiarism!</a:t>
            </a:r>
            <a:endParaRPr sz="1500"/>
          </a:p>
          <a:p>
            <a:pPr marL="457200" lvl="0" indent="-323850" algn="l" rtl="0">
              <a:lnSpc>
                <a:spcPct val="90000"/>
              </a:lnSpc>
              <a:spcBef>
                <a:spcPts val="0"/>
              </a:spcBef>
              <a:spcAft>
                <a:spcPts val="0"/>
              </a:spcAft>
              <a:buSzPts val="1500"/>
              <a:buChar char="•"/>
            </a:pPr>
            <a:r>
              <a:rPr lang="en-US" sz="1500"/>
              <a:t>Example: Cheating on an exam.</a:t>
            </a:r>
            <a:endParaRPr sz="1500"/>
          </a:p>
        </p:txBody>
      </p:sp>
      <p:sp>
        <p:nvSpPr>
          <p:cNvPr id="206" name="Google Shape;206;g156bfc7fc0e_0_1"/>
          <p:cNvSpPr txBox="1">
            <a:spLocks noGrp="1"/>
          </p:cNvSpPr>
          <p:nvPr>
            <p:ph type="body" idx="4294967295"/>
          </p:nvPr>
        </p:nvSpPr>
        <p:spPr>
          <a:xfrm>
            <a:off x="4945450" y="2537375"/>
            <a:ext cx="3814800" cy="1608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r>
              <a:rPr lang="en-US" sz="1400" b="1"/>
              <a:t>Potential Penalties</a:t>
            </a:r>
            <a:endParaRPr sz="1400" b="1"/>
          </a:p>
          <a:p>
            <a:pPr marL="457200" lvl="0" indent="-317500" algn="l" rtl="0">
              <a:lnSpc>
                <a:spcPct val="90000"/>
              </a:lnSpc>
              <a:spcBef>
                <a:spcPts val="1000"/>
              </a:spcBef>
              <a:spcAft>
                <a:spcPts val="0"/>
              </a:spcAft>
              <a:buSzPts val="1400"/>
              <a:buChar char="•"/>
            </a:pPr>
            <a:r>
              <a:rPr lang="en-US" sz="1400"/>
              <a:t>Lower grade or failure.</a:t>
            </a:r>
            <a:endParaRPr sz="1400"/>
          </a:p>
          <a:p>
            <a:pPr marL="457200" lvl="0" indent="-317500" algn="l" rtl="0">
              <a:lnSpc>
                <a:spcPct val="90000"/>
              </a:lnSpc>
              <a:spcBef>
                <a:spcPts val="0"/>
              </a:spcBef>
              <a:spcAft>
                <a:spcPts val="0"/>
              </a:spcAft>
              <a:buSzPts val="1400"/>
              <a:buChar char="•"/>
            </a:pPr>
            <a:r>
              <a:rPr lang="en-US" sz="1400"/>
              <a:t>Academic probation, suspension, or dismissal.</a:t>
            </a:r>
            <a:endParaRPr sz="1400"/>
          </a:p>
          <a:p>
            <a:pPr marL="457200" lvl="0" indent="-317500" algn="l" rtl="0">
              <a:lnSpc>
                <a:spcPct val="90000"/>
              </a:lnSpc>
              <a:spcBef>
                <a:spcPts val="0"/>
              </a:spcBef>
              <a:spcAft>
                <a:spcPts val="0"/>
              </a:spcAft>
              <a:buSzPts val="1400"/>
              <a:buChar char="•"/>
            </a:pPr>
            <a:r>
              <a:rPr lang="en-US" sz="1400"/>
              <a:t>Loss of scholarships or other program participation rights.</a:t>
            </a:r>
            <a:endParaRPr sz="1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211"/>
        <p:cNvGrpSpPr/>
        <p:nvPr/>
      </p:nvGrpSpPr>
      <p:grpSpPr>
        <a:xfrm>
          <a:off x="0" y="0"/>
          <a:ext cx="0" cy="0"/>
          <a:chOff x="0" y="0"/>
          <a:chExt cx="0" cy="0"/>
        </a:xfrm>
      </p:grpSpPr>
      <p:sp>
        <p:nvSpPr>
          <p:cNvPr id="212" name="Google Shape;212;p7"/>
          <p:cNvSpPr txBox="1">
            <a:spLocks noGrp="1"/>
          </p:cNvSpPr>
          <p:nvPr>
            <p:ph type="body" idx="4294967295"/>
          </p:nvPr>
        </p:nvSpPr>
        <p:spPr>
          <a:xfrm>
            <a:off x="4573588" y="1196975"/>
            <a:ext cx="3656013" cy="3217334"/>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1800"/>
              <a:buNone/>
            </a:pPr>
            <a:r>
              <a:rPr lang="en-US" sz="1800" b="1"/>
              <a:t>Synthesis</a:t>
            </a:r>
            <a:endParaRPr/>
          </a:p>
          <a:p>
            <a:pPr marL="228600" lvl="0" indent="-228600" algn="l" rtl="0">
              <a:lnSpc>
                <a:spcPct val="150000"/>
              </a:lnSpc>
              <a:spcBef>
                <a:spcPts val="1000"/>
              </a:spcBef>
              <a:spcAft>
                <a:spcPts val="0"/>
              </a:spcAft>
              <a:buClr>
                <a:schemeClr val="dk1"/>
              </a:buClr>
              <a:buSzPts val="1800"/>
              <a:buChar char="•"/>
            </a:pPr>
            <a:r>
              <a:rPr lang="en-US" sz="1800"/>
              <a:t>How do the sources relate to one another?</a:t>
            </a:r>
            <a:endParaRPr sz="1800"/>
          </a:p>
          <a:p>
            <a:pPr marL="228600" lvl="0" indent="-228600" algn="l" rtl="0">
              <a:lnSpc>
                <a:spcPct val="150000"/>
              </a:lnSpc>
              <a:spcBef>
                <a:spcPts val="1000"/>
              </a:spcBef>
              <a:spcAft>
                <a:spcPts val="0"/>
              </a:spcAft>
              <a:buClr>
                <a:schemeClr val="dk1"/>
              </a:buClr>
              <a:buSzPts val="1800"/>
              <a:buChar char="•"/>
            </a:pPr>
            <a:r>
              <a:rPr lang="en-US" sz="1800"/>
              <a:t>How do the sources relate to your work and research?</a:t>
            </a:r>
            <a:endParaRPr/>
          </a:p>
          <a:p>
            <a:pPr marL="228600" lvl="0" indent="-228600" algn="l" rtl="0">
              <a:lnSpc>
                <a:spcPct val="150000"/>
              </a:lnSpc>
              <a:spcBef>
                <a:spcPts val="1000"/>
              </a:spcBef>
              <a:spcAft>
                <a:spcPts val="0"/>
              </a:spcAft>
              <a:buClr>
                <a:schemeClr val="dk1"/>
              </a:buClr>
              <a:buSzPts val="1800"/>
              <a:buChar char="•"/>
            </a:pPr>
            <a:r>
              <a:rPr lang="en-US" sz="1800"/>
              <a:t>Form a narrative.</a:t>
            </a:r>
            <a:endParaRPr/>
          </a:p>
          <a:p>
            <a:pPr marL="228600" lvl="0" indent="-114300" algn="l" rtl="0">
              <a:lnSpc>
                <a:spcPct val="150000"/>
              </a:lnSpc>
              <a:spcBef>
                <a:spcPts val="1000"/>
              </a:spcBef>
              <a:spcAft>
                <a:spcPts val="0"/>
              </a:spcAft>
              <a:buClr>
                <a:schemeClr val="dk1"/>
              </a:buClr>
              <a:buSzPts val="1800"/>
              <a:buNone/>
            </a:pPr>
            <a:endParaRPr sz="1800"/>
          </a:p>
        </p:txBody>
      </p:sp>
      <p:sp>
        <p:nvSpPr>
          <p:cNvPr id="213" name="Google Shape;213;p7"/>
          <p:cNvSpPr txBox="1">
            <a:spLocks noGrp="1"/>
          </p:cNvSpPr>
          <p:nvPr>
            <p:ph type="title" idx="4294967295"/>
          </p:nvPr>
        </p:nvSpPr>
        <p:spPr>
          <a:xfrm>
            <a:off x="465137" y="342900"/>
            <a:ext cx="8229600" cy="8572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855"/>
              </a:buClr>
              <a:buSzPts val="4000"/>
              <a:buFont typeface="Arial"/>
              <a:buNone/>
            </a:pPr>
            <a:r>
              <a:rPr lang="en-US" sz="4000" b="1">
                <a:solidFill>
                  <a:srgbClr val="002855"/>
                </a:solidFill>
                <a:latin typeface="Arial"/>
                <a:ea typeface="Arial"/>
                <a:cs typeface="Arial"/>
                <a:sym typeface="Arial"/>
              </a:rPr>
              <a:t> Summary vs Synthesis</a:t>
            </a:r>
            <a:endParaRPr sz="4000" b="1">
              <a:solidFill>
                <a:srgbClr val="002855"/>
              </a:solidFill>
              <a:latin typeface="Arial"/>
              <a:ea typeface="Arial"/>
              <a:cs typeface="Arial"/>
              <a:sym typeface="Arial"/>
            </a:endParaRPr>
          </a:p>
        </p:txBody>
      </p:sp>
      <p:sp>
        <p:nvSpPr>
          <p:cNvPr id="214" name="Google Shape;214;p7"/>
          <p:cNvSpPr txBox="1"/>
          <p:nvPr/>
        </p:nvSpPr>
        <p:spPr>
          <a:xfrm>
            <a:off x="915988" y="1198562"/>
            <a:ext cx="3656013" cy="3217334"/>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dk1"/>
              </a:buClr>
              <a:buSzPts val="1800"/>
              <a:buFont typeface="Arial"/>
              <a:buNone/>
            </a:pPr>
            <a:r>
              <a:rPr lang="en-US" sz="1800" b="1" i="0" u="none" strike="noStrike" cap="none">
                <a:solidFill>
                  <a:schemeClr val="dk1"/>
                </a:solidFill>
                <a:latin typeface="Calibri"/>
                <a:ea typeface="Calibri"/>
                <a:cs typeface="Calibri"/>
                <a:sym typeface="Calibri"/>
              </a:rPr>
              <a:t>Summary</a:t>
            </a:r>
            <a:endParaRPr sz="2800" b="0" i="0" u="none" strike="noStrike" cap="none">
              <a:solidFill>
                <a:schemeClr val="dk1"/>
              </a:solidFill>
              <a:latin typeface="Calibri"/>
              <a:ea typeface="Calibri"/>
              <a:cs typeface="Calibri"/>
              <a:sym typeface="Calibri"/>
            </a:endParaRPr>
          </a:p>
          <a:p>
            <a:pPr marL="228600" marR="0" lvl="0" indent="-228600" algn="l" rtl="0">
              <a:lnSpc>
                <a:spcPct val="150000"/>
              </a:lnSpc>
              <a:spcBef>
                <a:spcPts val="1000"/>
              </a:spcBef>
              <a:spcAft>
                <a:spcPts val="0"/>
              </a:spcAft>
              <a:buClr>
                <a:schemeClr val="dk1"/>
              </a:buClr>
              <a:buSzPts val="1800"/>
              <a:buFont typeface="Arial"/>
              <a:buChar char="•"/>
            </a:pPr>
            <a:r>
              <a:rPr lang="en-US" sz="1800" b="0" i="0" u="none" strike="noStrike" cap="none">
                <a:solidFill>
                  <a:schemeClr val="dk1"/>
                </a:solidFill>
                <a:latin typeface="Calibri"/>
                <a:ea typeface="Calibri"/>
                <a:cs typeface="Calibri"/>
                <a:sym typeface="Calibri"/>
              </a:rPr>
              <a:t>What is the most important information in a source?</a:t>
            </a:r>
            <a:endParaRPr sz="1800" b="0" i="0" u="none" strike="noStrike" cap="none">
              <a:solidFill>
                <a:schemeClr val="dk1"/>
              </a:solidFill>
              <a:latin typeface="Calibri"/>
              <a:ea typeface="Calibri"/>
              <a:cs typeface="Calibri"/>
              <a:sym typeface="Calibri"/>
            </a:endParaRPr>
          </a:p>
          <a:p>
            <a:pPr marL="228600" marR="0" lvl="0" indent="-228600" algn="l" rtl="0">
              <a:lnSpc>
                <a:spcPct val="150000"/>
              </a:lnSpc>
              <a:spcBef>
                <a:spcPts val="1000"/>
              </a:spcBef>
              <a:spcAft>
                <a:spcPts val="0"/>
              </a:spcAft>
              <a:buClr>
                <a:schemeClr val="dk1"/>
              </a:buClr>
              <a:buSzPts val="1800"/>
              <a:buFont typeface="Arial"/>
              <a:buChar char="•"/>
            </a:pPr>
            <a:r>
              <a:rPr lang="en-US" sz="1800" b="0" i="0" u="none" strike="noStrike" cap="none">
                <a:solidFill>
                  <a:schemeClr val="dk1"/>
                </a:solidFill>
                <a:latin typeface="Calibri"/>
                <a:ea typeface="Calibri"/>
                <a:cs typeface="Calibri"/>
                <a:sym typeface="Calibri"/>
              </a:rPr>
              <a:t>Paraphrase, do not copy and paste.</a:t>
            </a:r>
            <a:endParaRPr sz="1400" b="0" i="0" u="none" strike="noStrike" cap="none">
              <a:solidFill>
                <a:srgbClr val="000000"/>
              </a:solidFill>
              <a:latin typeface="Arial"/>
              <a:ea typeface="Arial"/>
              <a:cs typeface="Arial"/>
              <a:sym typeface="Arial"/>
            </a:endParaRPr>
          </a:p>
          <a:p>
            <a:pPr marL="228600" marR="0" lvl="0" indent="-114300" algn="l" rtl="0">
              <a:lnSpc>
                <a:spcPct val="150000"/>
              </a:lnSpc>
              <a:spcBef>
                <a:spcPts val="100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6"/>
          <p:cNvSpPr txBox="1">
            <a:spLocks noGrp="1"/>
          </p:cNvSpPr>
          <p:nvPr>
            <p:ph type="body" idx="4294967295"/>
          </p:nvPr>
        </p:nvSpPr>
        <p:spPr>
          <a:xfrm>
            <a:off x="457200" y="1168400"/>
            <a:ext cx="4213200" cy="25968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0000"/>
              </a:lnSpc>
              <a:spcBef>
                <a:spcPts val="0"/>
              </a:spcBef>
              <a:spcAft>
                <a:spcPts val="0"/>
              </a:spcAft>
              <a:buSzPct val="150150"/>
              <a:buNone/>
            </a:pPr>
            <a:r>
              <a:rPr lang="en-US" sz="2016" b="1"/>
              <a:t>Steps of a Lit Review:</a:t>
            </a:r>
            <a:endParaRPr sz="2016" b="1"/>
          </a:p>
          <a:p>
            <a:pPr marL="0" lvl="0" indent="0" algn="l" rtl="0">
              <a:lnSpc>
                <a:spcPct val="100000"/>
              </a:lnSpc>
              <a:spcBef>
                <a:spcPts val="0"/>
              </a:spcBef>
              <a:spcAft>
                <a:spcPts val="0"/>
              </a:spcAft>
              <a:buSzPct val="150150"/>
              <a:buNone/>
            </a:pPr>
            <a:endParaRPr sz="2016"/>
          </a:p>
          <a:p>
            <a:pPr marL="342900" lvl="0" indent="-341229" algn="l" rtl="0">
              <a:lnSpc>
                <a:spcPct val="100000"/>
              </a:lnSpc>
              <a:spcBef>
                <a:spcPts val="0"/>
              </a:spcBef>
              <a:spcAft>
                <a:spcPts val="0"/>
              </a:spcAft>
              <a:buClr>
                <a:schemeClr val="dk1"/>
              </a:buClr>
              <a:buSzPct val="100000"/>
              <a:buAutoNum type="arabicPeriod"/>
            </a:pPr>
            <a:r>
              <a:rPr lang="en-US" sz="1916"/>
              <a:t>Clarify your topic or scope</a:t>
            </a:r>
            <a:endParaRPr sz="2916"/>
          </a:p>
          <a:p>
            <a:pPr marL="342900" lvl="0" indent="-341229" algn="l" rtl="0">
              <a:lnSpc>
                <a:spcPct val="100000"/>
              </a:lnSpc>
              <a:spcBef>
                <a:spcPts val="1000"/>
              </a:spcBef>
              <a:spcAft>
                <a:spcPts val="0"/>
              </a:spcAft>
              <a:buClr>
                <a:schemeClr val="dk1"/>
              </a:buClr>
              <a:buSzPct val="100000"/>
              <a:buAutoNum type="arabicPeriod"/>
            </a:pPr>
            <a:r>
              <a:rPr lang="en-US" sz="1916"/>
              <a:t>Find Models / Examples</a:t>
            </a:r>
            <a:endParaRPr sz="1916"/>
          </a:p>
          <a:p>
            <a:pPr marL="342900" lvl="0" indent="-341229" algn="l" rtl="0">
              <a:lnSpc>
                <a:spcPct val="100000"/>
              </a:lnSpc>
              <a:spcBef>
                <a:spcPts val="1000"/>
              </a:spcBef>
              <a:spcAft>
                <a:spcPts val="0"/>
              </a:spcAft>
              <a:buClr>
                <a:schemeClr val="dk1"/>
              </a:buClr>
              <a:buSzPct val="100000"/>
              <a:buAutoNum type="arabicPeriod"/>
            </a:pPr>
            <a:r>
              <a:rPr lang="en-US" sz="1916"/>
              <a:t>Find and Evaluate Sources</a:t>
            </a:r>
            <a:endParaRPr sz="2916"/>
          </a:p>
          <a:p>
            <a:pPr marL="342900" lvl="0" indent="-341229" algn="l" rtl="0">
              <a:lnSpc>
                <a:spcPct val="100000"/>
              </a:lnSpc>
              <a:spcBef>
                <a:spcPts val="1000"/>
              </a:spcBef>
              <a:spcAft>
                <a:spcPts val="0"/>
              </a:spcAft>
              <a:buClr>
                <a:schemeClr val="dk1"/>
              </a:buClr>
              <a:buSzPct val="100000"/>
              <a:buAutoNum type="arabicPeriod"/>
            </a:pPr>
            <a:r>
              <a:rPr lang="en-US" sz="1916"/>
              <a:t>Organize your work</a:t>
            </a:r>
            <a:endParaRPr sz="2916"/>
          </a:p>
          <a:p>
            <a:pPr marL="342900" lvl="0" indent="-341229" algn="l" rtl="0">
              <a:lnSpc>
                <a:spcPct val="100000"/>
              </a:lnSpc>
              <a:spcBef>
                <a:spcPts val="1000"/>
              </a:spcBef>
              <a:spcAft>
                <a:spcPts val="0"/>
              </a:spcAft>
              <a:buClr>
                <a:schemeClr val="dk1"/>
              </a:buClr>
              <a:buSzPct val="100000"/>
              <a:buAutoNum type="arabicPeriod"/>
            </a:pPr>
            <a:r>
              <a:rPr lang="en-US" sz="1916"/>
              <a:t>Write!</a:t>
            </a:r>
            <a:endParaRPr sz="2916"/>
          </a:p>
          <a:p>
            <a:pPr marL="342900" lvl="0" indent="-341229" algn="l" rtl="0">
              <a:lnSpc>
                <a:spcPct val="100000"/>
              </a:lnSpc>
              <a:spcBef>
                <a:spcPts val="1000"/>
              </a:spcBef>
              <a:spcAft>
                <a:spcPts val="0"/>
              </a:spcAft>
              <a:buClr>
                <a:schemeClr val="dk1"/>
              </a:buClr>
              <a:buSzPct val="100000"/>
              <a:buAutoNum type="arabicPeriod"/>
            </a:pPr>
            <a:r>
              <a:rPr lang="en-US" sz="1916"/>
              <a:t>Revise</a:t>
            </a:r>
            <a:endParaRPr sz="2916"/>
          </a:p>
        </p:txBody>
      </p:sp>
      <p:sp>
        <p:nvSpPr>
          <p:cNvPr id="221" name="Google Shape;221;p6"/>
          <p:cNvSpPr txBox="1">
            <a:spLocks noGrp="1"/>
          </p:cNvSpPr>
          <p:nvPr>
            <p:ph type="title" idx="4294967295"/>
          </p:nvPr>
        </p:nvSpPr>
        <p:spPr>
          <a:xfrm>
            <a:off x="457212" y="136425"/>
            <a:ext cx="8229600" cy="857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855"/>
              </a:buClr>
              <a:buSzPts val="4000"/>
              <a:buFont typeface="Arial"/>
              <a:buNone/>
            </a:pPr>
            <a:r>
              <a:rPr lang="en-US" sz="4000" b="1">
                <a:solidFill>
                  <a:srgbClr val="002855"/>
                </a:solidFill>
                <a:latin typeface="Arial"/>
                <a:ea typeface="Arial"/>
                <a:cs typeface="Arial"/>
                <a:sym typeface="Arial"/>
              </a:rPr>
              <a:t>Conduct a Literature Review!</a:t>
            </a:r>
            <a:endParaRPr sz="4000" b="1">
              <a:solidFill>
                <a:srgbClr val="002855"/>
              </a:solidFill>
              <a:latin typeface="Arial"/>
              <a:ea typeface="Arial"/>
              <a:cs typeface="Arial"/>
              <a:sym typeface="Arial"/>
            </a:endParaRPr>
          </a:p>
        </p:txBody>
      </p:sp>
      <p:sp>
        <p:nvSpPr>
          <p:cNvPr id="222" name="Google Shape;222;p6"/>
          <p:cNvSpPr txBox="1">
            <a:spLocks noGrp="1"/>
          </p:cNvSpPr>
          <p:nvPr>
            <p:ph type="body" idx="4294967295"/>
          </p:nvPr>
        </p:nvSpPr>
        <p:spPr>
          <a:xfrm>
            <a:off x="4633425" y="1168400"/>
            <a:ext cx="4213200" cy="2701800"/>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SzPts val="2800"/>
              <a:buNone/>
            </a:pPr>
            <a:r>
              <a:rPr lang="en-US" sz="1700" b="1"/>
              <a:t>Consider the following for scope:</a:t>
            </a:r>
            <a:endParaRPr sz="1700" b="1"/>
          </a:p>
          <a:p>
            <a:pPr marL="0" lvl="0" indent="0" algn="l" rtl="0">
              <a:lnSpc>
                <a:spcPct val="70000"/>
              </a:lnSpc>
              <a:spcBef>
                <a:spcPts val="0"/>
              </a:spcBef>
              <a:spcAft>
                <a:spcPts val="0"/>
              </a:spcAft>
              <a:buSzPts val="2800"/>
              <a:buNone/>
            </a:pPr>
            <a:endParaRPr sz="1700"/>
          </a:p>
          <a:p>
            <a:pPr marL="228600" lvl="0" indent="-228600" algn="l" rtl="0">
              <a:lnSpc>
                <a:spcPct val="70000"/>
              </a:lnSpc>
              <a:spcBef>
                <a:spcPts val="0"/>
              </a:spcBef>
              <a:spcAft>
                <a:spcPts val="0"/>
              </a:spcAft>
              <a:buClr>
                <a:schemeClr val="dk1"/>
              </a:buClr>
              <a:buSzPts val="1700"/>
              <a:buFont typeface="Arial"/>
              <a:buChar char="•"/>
            </a:pPr>
            <a:r>
              <a:rPr lang="en-US" sz="1700"/>
              <a:t>How many sources?</a:t>
            </a:r>
            <a:endParaRPr sz="3100"/>
          </a:p>
          <a:p>
            <a:pPr marL="228600" lvl="0" indent="-228600" algn="l" rtl="0">
              <a:lnSpc>
                <a:spcPct val="70000"/>
              </a:lnSpc>
              <a:spcBef>
                <a:spcPts val="1000"/>
              </a:spcBef>
              <a:spcAft>
                <a:spcPts val="0"/>
              </a:spcAft>
              <a:buClr>
                <a:schemeClr val="dk1"/>
              </a:buClr>
              <a:buSzPts val="1700"/>
              <a:buFont typeface="Arial"/>
              <a:buChar char="•"/>
            </a:pPr>
            <a:r>
              <a:rPr lang="en-US" sz="1700"/>
              <a:t>What types of sources?</a:t>
            </a:r>
            <a:endParaRPr sz="1700"/>
          </a:p>
          <a:p>
            <a:pPr marL="228600" lvl="0" indent="-228600" algn="l" rtl="0">
              <a:lnSpc>
                <a:spcPct val="70000"/>
              </a:lnSpc>
              <a:spcBef>
                <a:spcPts val="1000"/>
              </a:spcBef>
              <a:spcAft>
                <a:spcPts val="0"/>
              </a:spcAft>
              <a:buClr>
                <a:schemeClr val="dk1"/>
              </a:buClr>
              <a:buSzPts val="1700"/>
              <a:buFont typeface="Arial"/>
              <a:buChar char="•"/>
            </a:pPr>
            <a:r>
              <a:rPr lang="en-US" sz="1700"/>
              <a:t>Orientation toward sources (summary/synthesis/evaluation)</a:t>
            </a:r>
            <a:endParaRPr sz="3100"/>
          </a:p>
          <a:p>
            <a:pPr marL="228600" lvl="0" indent="-228600" algn="l" rtl="0">
              <a:lnSpc>
                <a:spcPct val="70000"/>
              </a:lnSpc>
              <a:spcBef>
                <a:spcPts val="1000"/>
              </a:spcBef>
              <a:spcAft>
                <a:spcPts val="0"/>
              </a:spcAft>
              <a:buClr>
                <a:schemeClr val="dk1"/>
              </a:buClr>
              <a:buSzPts val="1700"/>
              <a:buFont typeface="Arial"/>
              <a:buChar char="•"/>
            </a:pPr>
            <a:r>
              <a:rPr lang="en-US" sz="1700"/>
              <a:t>Background information</a:t>
            </a:r>
            <a:endParaRPr sz="1700"/>
          </a:p>
          <a:p>
            <a:pPr marL="228600" lvl="0" indent="-158750" algn="l" rtl="0">
              <a:lnSpc>
                <a:spcPct val="70000"/>
              </a:lnSpc>
              <a:spcBef>
                <a:spcPts val="1000"/>
              </a:spcBef>
              <a:spcAft>
                <a:spcPts val="0"/>
              </a:spcAft>
              <a:buSzPts val="1700"/>
              <a:buChar char="•"/>
            </a:pPr>
            <a:r>
              <a:rPr lang="en-US" sz="1700"/>
              <a:t>Parameters of sources (time, geography, method, language, discipline, etc.)</a:t>
            </a:r>
            <a:endParaRPr sz="1700"/>
          </a:p>
          <a:p>
            <a:pPr marL="228600" lvl="0" indent="-228600" algn="l" rtl="0">
              <a:lnSpc>
                <a:spcPct val="70000"/>
              </a:lnSpc>
              <a:spcBef>
                <a:spcPts val="1000"/>
              </a:spcBef>
              <a:spcAft>
                <a:spcPts val="0"/>
              </a:spcAft>
              <a:buClr>
                <a:schemeClr val="dk1"/>
              </a:buClr>
              <a:buSzPts val="1700"/>
              <a:buFont typeface="Arial"/>
              <a:buChar char="•"/>
            </a:pPr>
            <a:r>
              <a:rPr lang="en-US" sz="1700"/>
              <a:t>Diversity of sources</a:t>
            </a:r>
            <a:endParaRPr sz="17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
          <p:cNvSpPr txBox="1">
            <a:spLocks noGrp="1"/>
          </p:cNvSpPr>
          <p:nvPr>
            <p:ph type="title"/>
          </p:nvPr>
        </p:nvSpPr>
        <p:spPr>
          <a:xfrm>
            <a:off x="1348249" y="228995"/>
            <a:ext cx="6447501" cy="990600"/>
          </a:xfrm>
          <a:prstGeom prst="rect">
            <a:avLst/>
          </a:prstGeom>
          <a:noFill/>
          <a:ln>
            <a:noFill/>
          </a:ln>
        </p:spPr>
        <p:txBody>
          <a:bodyPr spcFirstLastPara="1" wrap="square" lIns="68550" tIns="34275" rIns="68550" bIns="34275" anchor="t" anchorCtr="0">
            <a:normAutofit/>
          </a:bodyPr>
          <a:lstStyle/>
          <a:p>
            <a:pPr marL="0" lvl="0" indent="0" algn="l" rtl="0">
              <a:lnSpc>
                <a:spcPct val="100000"/>
              </a:lnSpc>
              <a:spcBef>
                <a:spcPts val="0"/>
              </a:spcBef>
              <a:spcAft>
                <a:spcPts val="0"/>
              </a:spcAft>
              <a:buClr>
                <a:schemeClr val="accent1"/>
              </a:buClr>
              <a:buSzPts val="3600"/>
              <a:buNone/>
            </a:pPr>
            <a:r>
              <a:rPr lang="en-US"/>
              <a:t>Topic &gt; Research Question</a:t>
            </a:r>
            <a:endParaRPr/>
          </a:p>
        </p:txBody>
      </p:sp>
      <p:grpSp>
        <p:nvGrpSpPr>
          <p:cNvPr id="229" name="Google Shape;229;p3"/>
          <p:cNvGrpSpPr/>
          <p:nvPr/>
        </p:nvGrpSpPr>
        <p:grpSpPr>
          <a:xfrm>
            <a:off x="2628210" y="1043985"/>
            <a:ext cx="3694814" cy="3055530"/>
            <a:chOff x="0" y="0"/>
            <a:chExt cx="4926418" cy="4074040"/>
          </a:xfrm>
        </p:grpSpPr>
        <p:sp>
          <p:nvSpPr>
            <p:cNvPr id="230" name="Google Shape;230;p3"/>
            <p:cNvSpPr/>
            <p:nvPr/>
          </p:nvSpPr>
          <p:spPr>
            <a:xfrm rot="10800000">
              <a:off x="0" y="0"/>
              <a:ext cx="4926418" cy="1018510"/>
            </a:xfrm>
            <a:prstGeom prst="trapezoid">
              <a:avLst>
                <a:gd name="adj" fmla="val 60461"/>
              </a:avLst>
            </a:prstGeom>
            <a:solidFill>
              <a:srgbClr val="5ECBEE"/>
            </a:solidFill>
            <a:ln w="19050" cap="rnd" cmpd="sng">
              <a:solidFill>
                <a:schemeClr val="lt1"/>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sp>
          <p:nvSpPr>
            <p:cNvPr id="231" name="Google Shape;231;p3"/>
            <p:cNvSpPr txBox="1"/>
            <p:nvPr/>
          </p:nvSpPr>
          <p:spPr>
            <a:xfrm>
              <a:off x="862123" y="0"/>
              <a:ext cx="3202172" cy="1018511"/>
            </a:xfrm>
            <a:prstGeom prst="rect">
              <a:avLst/>
            </a:prstGeom>
            <a:noFill/>
            <a:ln>
              <a:noFill/>
            </a:ln>
          </p:spPr>
          <p:txBody>
            <a:bodyPr spcFirstLastPara="1" wrap="square" lIns="26650" tIns="26650" rIns="26650" bIns="26650" anchor="ctr" anchorCtr="0">
              <a:noAutofit/>
            </a:bodyPr>
            <a:lstStyle/>
            <a:p>
              <a:pPr marL="0" marR="0" lvl="0" indent="0" algn="ctr" rtl="0">
                <a:lnSpc>
                  <a:spcPct val="90000"/>
                </a:lnSpc>
                <a:spcBef>
                  <a:spcPts val="0"/>
                </a:spcBef>
                <a:spcAft>
                  <a:spcPts val="0"/>
                </a:spcAft>
                <a:buClr>
                  <a:srgbClr val="000000"/>
                </a:buClr>
                <a:buSzPts val="2100"/>
                <a:buFont typeface="Arial"/>
                <a:buNone/>
              </a:pPr>
              <a:r>
                <a:rPr lang="en-US" sz="2100" b="0" i="0" u="none" strike="noStrike" cap="none">
                  <a:solidFill>
                    <a:schemeClr val="lt1"/>
                  </a:solidFill>
                  <a:latin typeface="Trebuchet MS"/>
                  <a:ea typeface="Trebuchet MS"/>
                  <a:cs typeface="Trebuchet MS"/>
                  <a:sym typeface="Trebuchet MS"/>
                </a:rPr>
                <a:t>Batteries</a:t>
              </a:r>
              <a:endParaRPr sz="2100" b="0" i="0" u="none" strike="noStrike" cap="none">
                <a:solidFill>
                  <a:schemeClr val="lt1"/>
                </a:solidFill>
                <a:latin typeface="Trebuchet MS"/>
                <a:ea typeface="Trebuchet MS"/>
                <a:cs typeface="Trebuchet MS"/>
                <a:sym typeface="Trebuchet MS"/>
              </a:endParaRPr>
            </a:p>
          </p:txBody>
        </p:sp>
        <p:sp>
          <p:nvSpPr>
            <p:cNvPr id="232" name="Google Shape;232;p3"/>
            <p:cNvSpPr/>
            <p:nvPr/>
          </p:nvSpPr>
          <p:spPr>
            <a:xfrm rot="10800000">
              <a:off x="615802" y="1018510"/>
              <a:ext cx="3694813" cy="1018510"/>
            </a:xfrm>
            <a:prstGeom prst="trapezoid">
              <a:avLst>
                <a:gd name="adj" fmla="val 60461"/>
              </a:avLst>
            </a:prstGeom>
            <a:solidFill>
              <a:srgbClr val="5ECBEE"/>
            </a:solidFill>
            <a:ln w="19050" cap="rnd" cmpd="sng">
              <a:solidFill>
                <a:schemeClr val="lt1"/>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sp>
          <p:nvSpPr>
            <p:cNvPr id="233" name="Google Shape;233;p3"/>
            <p:cNvSpPr txBox="1"/>
            <p:nvPr/>
          </p:nvSpPr>
          <p:spPr>
            <a:xfrm>
              <a:off x="1262394" y="1018510"/>
              <a:ext cx="2401628" cy="1018510"/>
            </a:xfrm>
            <a:prstGeom prst="rect">
              <a:avLst/>
            </a:prstGeom>
            <a:noFill/>
            <a:ln>
              <a:noFill/>
            </a:ln>
          </p:spPr>
          <p:txBody>
            <a:bodyPr spcFirstLastPara="1" wrap="square" lIns="26650" tIns="26650" rIns="26650" bIns="26650" anchor="ctr" anchorCtr="0">
              <a:noAutofit/>
            </a:bodyPr>
            <a:lstStyle/>
            <a:p>
              <a:pPr marL="0" marR="0" lvl="0" indent="0" algn="ctr" rtl="0">
                <a:lnSpc>
                  <a:spcPct val="90000"/>
                </a:lnSpc>
                <a:spcBef>
                  <a:spcPts val="0"/>
                </a:spcBef>
                <a:spcAft>
                  <a:spcPts val="0"/>
                </a:spcAft>
                <a:buClr>
                  <a:srgbClr val="000000"/>
                </a:buClr>
                <a:buSzPts val="2100"/>
                <a:buFont typeface="Arial"/>
                <a:buNone/>
              </a:pPr>
              <a:r>
                <a:rPr lang="en-US" sz="2100" b="0" i="0" u="none" strike="noStrike" cap="none">
                  <a:solidFill>
                    <a:schemeClr val="lt1"/>
                  </a:solidFill>
                  <a:latin typeface="Trebuchet MS"/>
                  <a:ea typeface="Trebuchet MS"/>
                  <a:cs typeface="Trebuchet MS"/>
                  <a:sym typeface="Trebuchet MS"/>
                </a:rPr>
                <a:t>EV Batteries</a:t>
              </a:r>
              <a:endParaRPr sz="2100" b="0" i="0" u="none" strike="noStrike" cap="none">
                <a:solidFill>
                  <a:schemeClr val="lt1"/>
                </a:solidFill>
                <a:latin typeface="Trebuchet MS"/>
                <a:ea typeface="Trebuchet MS"/>
                <a:cs typeface="Trebuchet MS"/>
                <a:sym typeface="Trebuchet MS"/>
              </a:endParaRPr>
            </a:p>
          </p:txBody>
        </p:sp>
        <p:sp>
          <p:nvSpPr>
            <p:cNvPr id="234" name="Google Shape;234;p3"/>
            <p:cNvSpPr/>
            <p:nvPr/>
          </p:nvSpPr>
          <p:spPr>
            <a:xfrm rot="10800000">
              <a:off x="1231604" y="2037020"/>
              <a:ext cx="2463209" cy="1018510"/>
            </a:xfrm>
            <a:prstGeom prst="trapezoid">
              <a:avLst>
                <a:gd name="adj" fmla="val 60461"/>
              </a:avLst>
            </a:prstGeom>
            <a:solidFill>
              <a:srgbClr val="5ECBEE"/>
            </a:solidFill>
            <a:ln w="19050" cap="rnd" cmpd="sng">
              <a:solidFill>
                <a:schemeClr val="lt1"/>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sp>
          <p:nvSpPr>
            <p:cNvPr id="235" name="Google Shape;235;p3"/>
            <p:cNvSpPr txBox="1"/>
            <p:nvPr/>
          </p:nvSpPr>
          <p:spPr>
            <a:xfrm>
              <a:off x="1662666" y="2037020"/>
              <a:ext cx="1601085" cy="1018510"/>
            </a:xfrm>
            <a:prstGeom prst="rect">
              <a:avLst/>
            </a:prstGeom>
            <a:noFill/>
            <a:ln>
              <a:noFill/>
            </a:ln>
          </p:spPr>
          <p:txBody>
            <a:bodyPr spcFirstLastPara="1" wrap="square" lIns="26650" tIns="26650" rIns="26650" bIns="26650" anchor="ctr" anchorCtr="0">
              <a:noAutofit/>
            </a:bodyPr>
            <a:lstStyle/>
            <a:p>
              <a:pPr marL="0" marR="0" lvl="0" indent="0" algn="ctr" rtl="0">
                <a:lnSpc>
                  <a:spcPct val="90000"/>
                </a:lnSpc>
                <a:spcBef>
                  <a:spcPts val="0"/>
                </a:spcBef>
                <a:spcAft>
                  <a:spcPts val="0"/>
                </a:spcAft>
                <a:buClr>
                  <a:srgbClr val="000000"/>
                </a:buClr>
                <a:buSzPts val="2100"/>
                <a:buFont typeface="Arial"/>
                <a:buNone/>
              </a:pPr>
              <a:r>
                <a:rPr lang="en-US" sz="2100" b="0" i="0" u="none" strike="noStrike" cap="none">
                  <a:solidFill>
                    <a:schemeClr val="lt1"/>
                  </a:solidFill>
                  <a:latin typeface="Trebuchet MS"/>
                  <a:ea typeface="Trebuchet MS"/>
                  <a:cs typeface="Trebuchet MS"/>
                  <a:sym typeface="Trebuchet MS"/>
                </a:rPr>
                <a:t>Materials</a:t>
              </a:r>
              <a:endParaRPr sz="2100" b="0" i="0" u="none" strike="noStrike" cap="none">
                <a:solidFill>
                  <a:schemeClr val="lt1"/>
                </a:solidFill>
                <a:latin typeface="Trebuchet MS"/>
                <a:ea typeface="Trebuchet MS"/>
                <a:cs typeface="Trebuchet MS"/>
                <a:sym typeface="Trebuchet MS"/>
              </a:endParaRPr>
            </a:p>
          </p:txBody>
        </p:sp>
        <p:sp>
          <p:nvSpPr>
            <p:cNvPr id="236" name="Google Shape;236;p3"/>
            <p:cNvSpPr/>
            <p:nvPr/>
          </p:nvSpPr>
          <p:spPr>
            <a:xfrm rot="10800000">
              <a:off x="1847406" y="3055530"/>
              <a:ext cx="1231604" cy="1018510"/>
            </a:xfrm>
            <a:prstGeom prst="trapezoid">
              <a:avLst>
                <a:gd name="adj" fmla="val 60461"/>
              </a:avLst>
            </a:prstGeom>
            <a:solidFill>
              <a:srgbClr val="5ECBEE"/>
            </a:solidFill>
            <a:ln w="19050" cap="rnd" cmpd="sng">
              <a:solidFill>
                <a:schemeClr val="lt1"/>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sp>
          <p:nvSpPr>
            <p:cNvPr id="237" name="Google Shape;237;p3"/>
            <p:cNvSpPr txBox="1"/>
            <p:nvPr/>
          </p:nvSpPr>
          <p:spPr>
            <a:xfrm>
              <a:off x="1960329" y="3070320"/>
              <a:ext cx="1075541" cy="767564"/>
            </a:xfrm>
            <a:prstGeom prst="rect">
              <a:avLst/>
            </a:prstGeom>
            <a:noFill/>
            <a:ln>
              <a:noFill/>
            </a:ln>
          </p:spPr>
          <p:txBody>
            <a:bodyPr spcFirstLastPara="1" wrap="square" lIns="26650" tIns="26650" rIns="26650" bIns="26650" anchor="ctr" anchorCtr="0">
              <a:noAutofit/>
            </a:bodyPr>
            <a:lstStyle/>
            <a:p>
              <a:pPr marL="0" marR="0" lvl="0" indent="0" algn="ctr" rtl="0">
                <a:lnSpc>
                  <a:spcPct val="90000"/>
                </a:lnSpc>
                <a:spcBef>
                  <a:spcPts val="0"/>
                </a:spcBef>
                <a:spcAft>
                  <a:spcPts val="0"/>
                </a:spcAft>
                <a:buClr>
                  <a:srgbClr val="000000"/>
                </a:buClr>
                <a:buSzPts val="2100"/>
                <a:buFont typeface="Arial"/>
                <a:buNone/>
              </a:pPr>
              <a:r>
                <a:rPr lang="en-US" sz="2100" b="0" i="0" u="none" strike="noStrike" cap="none">
                  <a:solidFill>
                    <a:schemeClr val="lt1"/>
                  </a:solidFill>
                  <a:latin typeface="Trebuchet MS"/>
                  <a:ea typeface="Trebuchet MS"/>
                  <a:cs typeface="Trebuchet MS"/>
                  <a:sym typeface="Trebuchet MS"/>
                </a:rPr>
                <a:t>Etc.</a:t>
              </a:r>
              <a:endParaRPr sz="1050" b="0" i="0" u="none" strike="noStrike" cap="none">
                <a:solidFill>
                  <a:srgbClr val="000000"/>
                </a:solidFill>
                <a:latin typeface="Arial"/>
                <a:ea typeface="Arial"/>
                <a:cs typeface="Arial"/>
                <a:sym typeface="Arial"/>
              </a:endParaRPr>
            </a:p>
          </p:txBody>
        </p:sp>
      </p:grpSp>
      <p:sp>
        <p:nvSpPr>
          <p:cNvPr id="238" name="Google Shape;238;p3"/>
          <p:cNvSpPr txBox="1"/>
          <p:nvPr/>
        </p:nvSpPr>
        <p:spPr>
          <a:xfrm>
            <a:off x="198210" y="1406077"/>
            <a:ext cx="2430000" cy="1165673"/>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425"/>
              <a:buFont typeface="Arial"/>
              <a:buNone/>
            </a:pPr>
            <a:r>
              <a:rPr lang="en-US" sz="1425" b="0" i="0" u="none" strike="noStrike" cap="none">
                <a:solidFill>
                  <a:schemeClr val="dk1"/>
                </a:solidFill>
                <a:latin typeface="Trebuchet MS"/>
                <a:ea typeface="Trebuchet MS"/>
                <a:cs typeface="Trebuchet MS"/>
                <a:sym typeface="Trebuchet MS"/>
              </a:rPr>
              <a:t>Start with a broad topic, then hone it down bit by bit until it's a manageably-sized scope for your assignment.</a:t>
            </a:r>
            <a:endParaRPr sz="1125" b="0" i="0" u="none" strike="noStrike" cap="none">
              <a:solidFill>
                <a:srgbClr val="000000"/>
              </a:solidFill>
              <a:latin typeface="Arial"/>
              <a:ea typeface="Arial"/>
              <a:cs typeface="Arial"/>
              <a:sym typeface="Arial"/>
            </a:endParaRPr>
          </a:p>
        </p:txBody>
      </p:sp>
      <p:sp>
        <p:nvSpPr>
          <p:cNvPr id="239" name="Google Shape;239;p3"/>
          <p:cNvSpPr txBox="1"/>
          <p:nvPr/>
        </p:nvSpPr>
        <p:spPr>
          <a:xfrm>
            <a:off x="198210" y="4046232"/>
            <a:ext cx="8607150" cy="311593"/>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75"/>
              <a:buFont typeface="Arial"/>
              <a:buNone/>
            </a:pPr>
            <a:r>
              <a:rPr lang="en-US" sz="1575" b="0" i="0" u="none" strike="noStrike" cap="none">
                <a:solidFill>
                  <a:schemeClr val="dk1"/>
                </a:solidFill>
                <a:latin typeface="Trebuchet MS"/>
                <a:ea typeface="Trebuchet MS"/>
                <a:cs typeface="Trebuchet MS"/>
                <a:sym typeface="Trebuchet MS"/>
              </a:rPr>
              <a:t>What materials can be used in electric vehicle batteries to achieve greater durability?</a:t>
            </a:r>
            <a:endParaRPr sz="1575" b="1" i="0" u="none" strike="noStrike" cap="none">
              <a:solidFill>
                <a:schemeClr val="dk1"/>
              </a:solidFill>
              <a:latin typeface="Trebuchet MS"/>
              <a:ea typeface="Trebuchet MS"/>
              <a:cs typeface="Trebuchet MS"/>
              <a:sym typeface="Trebuchet MS"/>
            </a:endParaRPr>
          </a:p>
        </p:txBody>
      </p:sp>
      <p:sp>
        <p:nvSpPr>
          <p:cNvPr id="240" name="Google Shape;240;p3"/>
          <p:cNvSpPr/>
          <p:nvPr/>
        </p:nvSpPr>
        <p:spPr>
          <a:xfrm>
            <a:off x="2156165" y="2547774"/>
            <a:ext cx="903000" cy="363000"/>
          </a:xfrm>
          <a:prstGeom prst="rightArrow">
            <a:avLst>
              <a:gd name="adj1" fmla="val 50000"/>
              <a:gd name="adj2" fmla="val 50000"/>
            </a:avLst>
          </a:prstGeom>
          <a:solidFill>
            <a:schemeClr val="accent2"/>
          </a:solidFill>
          <a:ln w="19050" cap="rnd" cmpd="sng">
            <a:solidFill>
              <a:srgbClr val="164A35"/>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Trebuchet MS"/>
              <a:ea typeface="Trebuchet MS"/>
              <a:cs typeface="Trebuchet MS"/>
              <a:sym typeface="Trebuchet MS"/>
            </a:endParaRPr>
          </a:p>
        </p:txBody>
      </p:sp>
      <p:sp>
        <p:nvSpPr>
          <p:cNvPr id="241" name="Google Shape;241;p3"/>
          <p:cNvSpPr/>
          <p:nvPr/>
        </p:nvSpPr>
        <p:spPr>
          <a:xfrm rot="6900000">
            <a:off x="5280074" y="3079808"/>
            <a:ext cx="903033" cy="363107"/>
          </a:xfrm>
          <a:prstGeom prst="rightArrow">
            <a:avLst>
              <a:gd name="adj1" fmla="val 50000"/>
              <a:gd name="adj2" fmla="val 50000"/>
            </a:avLst>
          </a:prstGeom>
          <a:solidFill>
            <a:schemeClr val="accent2"/>
          </a:solidFill>
          <a:ln w="19050" cap="rnd" cmpd="sng">
            <a:solidFill>
              <a:srgbClr val="164A35"/>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Trebuchet MS"/>
              <a:ea typeface="Trebuchet MS"/>
              <a:cs typeface="Trebuchet MS"/>
              <a:sym typeface="Trebuchet MS"/>
            </a:endParaRPr>
          </a:p>
        </p:txBody>
      </p:sp>
      <p:sp>
        <p:nvSpPr>
          <p:cNvPr id="242" name="Google Shape;242;p3"/>
          <p:cNvSpPr txBox="1"/>
          <p:nvPr/>
        </p:nvSpPr>
        <p:spPr>
          <a:xfrm>
            <a:off x="5998205" y="2039964"/>
            <a:ext cx="2057400" cy="507801"/>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425"/>
              <a:buFont typeface="Arial"/>
              <a:buNone/>
            </a:pPr>
            <a:r>
              <a:rPr lang="en-US" sz="1425" b="0" i="0" u="none" strike="noStrike" cap="none">
                <a:solidFill>
                  <a:schemeClr val="dk1"/>
                </a:solidFill>
                <a:latin typeface="Trebuchet MS"/>
                <a:ea typeface="Trebuchet MS"/>
                <a:cs typeface="Trebuchet MS"/>
                <a:sym typeface="Trebuchet MS"/>
              </a:rPr>
              <a:t>Next, formulate it as a researchable question.</a:t>
            </a:r>
            <a:endParaRPr sz="1125"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Google Shape;248;p4" descr="A can of soda&#10;&#10;Description generated with very high confidence"/>
          <p:cNvPicPr preferRelativeResize="0"/>
          <p:nvPr/>
        </p:nvPicPr>
        <p:blipFill rotWithShape="1">
          <a:blip r:embed="rId3">
            <a:alphaModFix/>
          </a:blip>
          <a:srcRect t="5879" b="9535"/>
          <a:stretch/>
        </p:blipFill>
        <p:spPr>
          <a:xfrm>
            <a:off x="15" y="7"/>
            <a:ext cx="9143985" cy="5143493"/>
          </a:xfrm>
          <a:prstGeom prst="rect">
            <a:avLst/>
          </a:prstGeom>
          <a:noFill/>
          <a:ln>
            <a:noFill/>
          </a:ln>
        </p:spPr>
      </p:pic>
      <p:sp>
        <p:nvSpPr>
          <p:cNvPr id="249" name="Google Shape;249;p4"/>
          <p:cNvSpPr txBox="1"/>
          <p:nvPr/>
        </p:nvSpPr>
        <p:spPr>
          <a:xfrm>
            <a:off x="20069" y="4958434"/>
            <a:ext cx="3507581" cy="184636"/>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750"/>
              <a:buFont typeface="Arial"/>
              <a:buNone/>
            </a:pPr>
            <a:r>
              <a:rPr lang="en-US" sz="750" b="0" i="0" u="none" strike="noStrike" cap="none">
                <a:solidFill>
                  <a:schemeClr val="lt1"/>
                </a:solidFill>
                <a:latin typeface="Trebuchet MS"/>
                <a:ea typeface="Trebuchet MS"/>
                <a:cs typeface="Trebuchet MS"/>
                <a:sym typeface="Trebuchet MS"/>
              </a:rPr>
              <a:t>Image from: https://www.flickr.com/photos/allencheng/264714352</a:t>
            </a:r>
            <a:endParaRPr sz="1050" b="0" i="0" u="none" strike="noStrike" cap="none">
              <a:solidFill>
                <a:srgbClr val="000000"/>
              </a:solidFill>
              <a:latin typeface="Arial"/>
              <a:ea typeface="Arial"/>
              <a:cs typeface="Arial"/>
              <a:sym typeface="Arial"/>
            </a:endParaRPr>
          </a:p>
        </p:txBody>
      </p:sp>
      <p:sp>
        <p:nvSpPr>
          <p:cNvPr id="250" name="Google Shape;250;p4"/>
          <p:cNvSpPr txBox="1"/>
          <p:nvPr/>
        </p:nvSpPr>
        <p:spPr>
          <a:xfrm>
            <a:off x="5447247" y="540557"/>
            <a:ext cx="2057400" cy="1915879"/>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a:p>
            <a:pPr marL="214313" marR="0" lvl="0" indent="-214313" algn="l" rtl="0">
              <a:lnSpc>
                <a:spcPct val="100000"/>
              </a:lnSpc>
              <a:spcBef>
                <a:spcPts val="0"/>
              </a:spcBef>
              <a:spcAft>
                <a:spcPts val="0"/>
              </a:spcAft>
              <a:buClr>
                <a:schemeClr val="dk1"/>
              </a:buClr>
              <a:buSzPts val="2000"/>
              <a:buFont typeface="Arial"/>
              <a:buChar char="•"/>
            </a:pPr>
            <a:r>
              <a:rPr lang="en-US" sz="1500" b="0" i="0" u="none" strike="noStrike" cap="none">
                <a:solidFill>
                  <a:schemeClr val="dk1"/>
                </a:solidFill>
                <a:latin typeface="Trebuchet MS"/>
                <a:ea typeface="Trebuchet MS"/>
                <a:cs typeface="Trebuchet MS"/>
                <a:sym typeface="Trebuchet MS"/>
              </a:rPr>
              <a:t>Coca-Cola</a:t>
            </a:r>
            <a:endParaRPr sz="1200" b="0" i="0" u="none" strike="noStrike" cap="none">
              <a:solidFill>
                <a:srgbClr val="000000"/>
              </a:solidFill>
              <a:latin typeface="Arial"/>
              <a:ea typeface="Arial"/>
              <a:cs typeface="Arial"/>
              <a:sym typeface="Arial"/>
            </a:endParaRPr>
          </a:p>
          <a:p>
            <a:pPr marL="214313" marR="0" lvl="0" indent="-214313" algn="l" rtl="0">
              <a:lnSpc>
                <a:spcPct val="100000"/>
              </a:lnSpc>
              <a:spcBef>
                <a:spcPts val="0"/>
              </a:spcBef>
              <a:spcAft>
                <a:spcPts val="0"/>
              </a:spcAft>
              <a:buClr>
                <a:schemeClr val="dk1"/>
              </a:buClr>
              <a:buSzPts val="2000"/>
              <a:buFont typeface="Arial"/>
              <a:buChar char="•"/>
            </a:pPr>
            <a:r>
              <a:rPr lang="en-US" sz="1500" b="0" i="0" u="none" strike="noStrike" cap="none">
                <a:solidFill>
                  <a:schemeClr val="dk1"/>
                </a:solidFill>
                <a:latin typeface="Trebuchet MS"/>
                <a:ea typeface="Trebuchet MS"/>
                <a:cs typeface="Trebuchet MS"/>
                <a:sym typeface="Trebuchet MS"/>
              </a:rPr>
              <a:t>Soda</a:t>
            </a:r>
            <a:endParaRPr sz="1200" b="0" i="0" u="none" strike="noStrike" cap="none">
              <a:solidFill>
                <a:srgbClr val="000000"/>
              </a:solidFill>
              <a:latin typeface="Arial"/>
              <a:ea typeface="Arial"/>
              <a:cs typeface="Arial"/>
              <a:sym typeface="Arial"/>
            </a:endParaRPr>
          </a:p>
          <a:p>
            <a:pPr marL="214313" marR="0" lvl="0" indent="-214313" algn="l" rtl="0">
              <a:lnSpc>
                <a:spcPct val="100000"/>
              </a:lnSpc>
              <a:spcBef>
                <a:spcPts val="0"/>
              </a:spcBef>
              <a:spcAft>
                <a:spcPts val="0"/>
              </a:spcAft>
              <a:buClr>
                <a:schemeClr val="dk1"/>
              </a:buClr>
              <a:buSzPts val="2000"/>
              <a:buFont typeface="Arial"/>
              <a:buChar char="•"/>
            </a:pPr>
            <a:r>
              <a:rPr lang="en-US" sz="1500" b="0" i="0" u="none" strike="noStrike" cap="none">
                <a:solidFill>
                  <a:schemeClr val="dk1"/>
                </a:solidFill>
                <a:latin typeface="Trebuchet MS"/>
                <a:ea typeface="Trebuchet MS"/>
                <a:cs typeface="Trebuchet MS"/>
                <a:sym typeface="Trebuchet MS"/>
              </a:rPr>
              <a:t>Pop</a:t>
            </a:r>
            <a:endParaRPr sz="1200" b="0" i="0" u="none" strike="noStrike" cap="none">
              <a:solidFill>
                <a:srgbClr val="000000"/>
              </a:solidFill>
              <a:latin typeface="Arial"/>
              <a:ea typeface="Arial"/>
              <a:cs typeface="Arial"/>
              <a:sym typeface="Arial"/>
            </a:endParaRPr>
          </a:p>
          <a:p>
            <a:pPr marL="214313" marR="0" lvl="0" indent="-214313" algn="l" rtl="0">
              <a:lnSpc>
                <a:spcPct val="100000"/>
              </a:lnSpc>
              <a:spcBef>
                <a:spcPts val="0"/>
              </a:spcBef>
              <a:spcAft>
                <a:spcPts val="0"/>
              </a:spcAft>
              <a:buClr>
                <a:schemeClr val="dk1"/>
              </a:buClr>
              <a:buSzPts val="2000"/>
              <a:buFont typeface="Arial"/>
              <a:buChar char="•"/>
            </a:pPr>
            <a:r>
              <a:rPr lang="en-US" sz="1500" b="0" i="0" u="none" strike="noStrike" cap="none">
                <a:solidFill>
                  <a:schemeClr val="dk1"/>
                </a:solidFill>
                <a:latin typeface="Trebuchet MS"/>
                <a:ea typeface="Trebuchet MS"/>
                <a:cs typeface="Trebuchet MS"/>
                <a:sym typeface="Trebuchet MS"/>
              </a:rPr>
              <a:t>Soft drink</a:t>
            </a:r>
            <a:endParaRPr sz="1200" b="0" i="0" u="none" strike="noStrike" cap="none">
              <a:solidFill>
                <a:srgbClr val="000000"/>
              </a:solidFill>
              <a:latin typeface="Arial"/>
              <a:ea typeface="Arial"/>
              <a:cs typeface="Arial"/>
              <a:sym typeface="Arial"/>
            </a:endParaRPr>
          </a:p>
          <a:p>
            <a:pPr marL="214313" marR="0" lvl="0" indent="-214313" algn="l" rtl="0">
              <a:lnSpc>
                <a:spcPct val="100000"/>
              </a:lnSpc>
              <a:spcBef>
                <a:spcPts val="0"/>
              </a:spcBef>
              <a:spcAft>
                <a:spcPts val="0"/>
              </a:spcAft>
              <a:buClr>
                <a:schemeClr val="dk1"/>
              </a:buClr>
              <a:buSzPts val="2000"/>
              <a:buFont typeface="Arial"/>
              <a:buChar char="•"/>
            </a:pPr>
            <a:r>
              <a:rPr lang="en-US" sz="1500" b="0" i="0" u="none" strike="noStrike" cap="none">
                <a:solidFill>
                  <a:schemeClr val="dk1"/>
                </a:solidFill>
                <a:latin typeface="Trebuchet MS"/>
                <a:ea typeface="Trebuchet MS"/>
                <a:cs typeface="Trebuchet MS"/>
                <a:sym typeface="Trebuchet MS"/>
              </a:rPr>
              <a:t>Can of Coke</a:t>
            </a:r>
            <a:endParaRPr sz="1200" b="0" i="0" u="none" strike="noStrike" cap="none">
              <a:solidFill>
                <a:srgbClr val="000000"/>
              </a:solidFill>
              <a:latin typeface="Arial"/>
              <a:ea typeface="Arial"/>
              <a:cs typeface="Arial"/>
              <a:sym typeface="Arial"/>
            </a:endParaRPr>
          </a:p>
          <a:p>
            <a:pPr marL="214313" marR="0" lvl="0" indent="-214313" algn="l" rtl="0">
              <a:lnSpc>
                <a:spcPct val="100000"/>
              </a:lnSpc>
              <a:spcBef>
                <a:spcPts val="0"/>
              </a:spcBef>
              <a:spcAft>
                <a:spcPts val="0"/>
              </a:spcAft>
              <a:buClr>
                <a:schemeClr val="dk1"/>
              </a:buClr>
              <a:buSzPts val="2000"/>
              <a:buFont typeface="Arial"/>
              <a:buChar char="•"/>
            </a:pPr>
            <a:r>
              <a:rPr lang="en-US" sz="1500" b="0" i="0" u="none" strike="noStrike" cap="none">
                <a:solidFill>
                  <a:schemeClr val="dk1"/>
                </a:solidFill>
                <a:latin typeface="Trebuchet MS"/>
                <a:ea typeface="Trebuchet MS"/>
                <a:cs typeface="Trebuchet MS"/>
                <a:sym typeface="Trebuchet MS"/>
              </a:rPr>
              <a:t>Carbonated beverage</a:t>
            </a:r>
            <a:endParaRPr sz="1200" b="0" i="0" u="none" strike="noStrike" cap="none">
              <a:solidFill>
                <a:srgbClr val="000000"/>
              </a:solidFill>
              <a:latin typeface="Arial"/>
              <a:ea typeface="Arial"/>
              <a:cs typeface="Arial"/>
              <a:sym typeface="Arial"/>
            </a:endParaRPr>
          </a:p>
        </p:txBody>
      </p:sp>
      <p:sp>
        <p:nvSpPr>
          <p:cNvPr id="251" name="Google Shape;251;p4"/>
          <p:cNvSpPr txBox="1"/>
          <p:nvPr/>
        </p:nvSpPr>
        <p:spPr>
          <a:xfrm>
            <a:off x="281449" y="227771"/>
            <a:ext cx="1492214" cy="715550"/>
          </a:xfrm>
          <a:prstGeom prst="rect">
            <a:avLst/>
          </a:prstGeom>
          <a:noFill/>
          <a:ln w="9525" cap="flat" cmpd="sng">
            <a:solidFill>
              <a:schemeClr val="dk1"/>
            </a:solidFill>
            <a:prstDash val="solid"/>
            <a:round/>
            <a:headEnd type="none" w="sm" len="sm"/>
            <a:tailEnd type="none" w="sm" len="sm"/>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0" i="0" u="none" strike="noStrike" cap="none">
                <a:solidFill>
                  <a:schemeClr val="dk1"/>
                </a:solidFill>
                <a:latin typeface="Trebuchet MS"/>
                <a:ea typeface="Trebuchet MS"/>
                <a:cs typeface="Trebuchet MS"/>
                <a:sym typeface="Trebuchet MS"/>
              </a:rPr>
              <a:t>KEYWORD SEARCHING</a:t>
            </a:r>
            <a:endParaRPr sz="1050" b="0" i="0" u="none" strike="noStrike" cap="none">
              <a:solidFill>
                <a:srgbClr val="000000"/>
              </a:solidFill>
              <a:latin typeface="Arial"/>
              <a:ea typeface="Arial"/>
              <a:cs typeface="Arial"/>
              <a:sym typeface="Arial"/>
            </a:endParaRPr>
          </a:p>
        </p:txBody>
      </p:sp>
      <p:sp>
        <p:nvSpPr>
          <p:cNvPr id="252" name="Google Shape;252;p4"/>
          <p:cNvSpPr txBox="1"/>
          <p:nvPr/>
        </p:nvSpPr>
        <p:spPr>
          <a:xfrm>
            <a:off x="5491058" y="2811724"/>
            <a:ext cx="2714100" cy="21471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dk1"/>
                </a:solidFill>
                <a:latin typeface="Trebuchet MS"/>
                <a:ea typeface="Trebuchet MS"/>
                <a:cs typeface="Trebuchet MS"/>
                <a:sym typeface="Trebuchet MS"/>
              </a:rPr>
              <a:t>None of the above are incorrect, but you'll get very different search results with each of them. Experiment with related terms and synonyms, and try to predict which terms will be most effective in a specific context. </a:t>
            </a:r>
            <a:endParaRPr sz="1200" b="0" i="0" u="none" strike="noStrike" cap="none">
              <a:solidFill>
                <a:srgbClr val="000000"/>
              </a:solidFill>
              <a:latin typeface="Arial"/>
              <a:ea typeface="Arial"/>
              <a:cs typeface="Arial"/>
              <a:sym typeface="Arial"/>
            </a:endParaRPr>
          </a:p>
        </p:txBody>
      </p:sp>
      <p:sp>
        <p:nvSpPr>
          <p:cNvPr id="253" name="Google Shape;253;p4"/>
          <p:cNvSpPr txBox="1"/>
          <p:nvPr/>
        </p:nvSpPr>
        <p:spPr>
          <a:xfrm>
            <a:off x="5353050" y="228600"/>
            <a:ext cx="2057400" cy="276969"/>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0" i="0" u="none" strike="noStrike" cap="none">
                <a:solidFill>
                  <a:schemeClr val="dk1"/>
                </a:solidFill>
                <a:latin typeface="Trebuchet MS"/>
                <a:ea typeface="Trebuchet MS"/>
                <a:cs typeface="Trebuchet MS"/>
                <a:sym typeface="Trebuchet MS"/>
              </a:rPr>
              <a:t>What is this image?</a:t>
            </a:r>
            <a:endParaRPr sz="105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g29a9bd8830f_0_0"/>
          <p:cNvSpPr txBox="1">
            <a:spLocks noGrp="1"/>
          </p:cNvSpPr>
          <p:nvPr>
            <p:ph type="title"/>
          </p:nvPr>
        </p:nvSpPr>
        <p:spPr>
          <a:xfrm>
            <a:off x="800100" y="237953"/>
            <a:ext cx="7543800" cy="773700"/>
          </a:xfrm>
          <a:prstGeom prst="rect">
            <a:avLst/>
          </a:prstGeom>
          <a:noFill/>
          <a:ln>
            <a:noFill/>
          </a:ln>
        </p:spPr>
        <p:txBody>
          <a:bodyPr spcFirstLastPara="1" wrap="square" lIns="68550" tIns="34275" rIns="68550" bIns="34275" anchor="b" anchorCtr="0">
            <a:noAutofit/>
          </a:bodyPr>
          <a:lstStyle/>
          <a:p>
            <a:pPr marL="0" lvl="0" indent="0" algn="l" rtl="0">
              <a:lnSpc>
                <a:spcPct val="85000"/>
              </a:lnSpc>
              <a:spcBef>
                <a:spcPts val="0"/>
              </a:spcBef>
              <a:spcAft>
                <a:spcPts val="0"/>
              </a:spcAft>
              <a:buClr>
                <a:srgbClr val="3F3F3F"/>
              </a:buClr>
              <a:buSzPts val="4800"/>
              <a:buNone/>
            </a:pPr>
            <a:r>
              <a:rPr lang="en-US" sz="3600"/>
              <a:t>Database Search Strategies: </a:t>
            </a:r>
            <a:r>
              <a:rPr lang="en-US" sz="3600" u="sng">
                <a:solidFill>
                  <a:schemeClr val="hlink"/>
                </a:solidFill>
                <a:latin typeface="Calibri"/>
                <a:ea typeface="Calibri"/>
                <a:cs typeface="Calibri"/>
                <a:sym typeface="Calibri"/>
                <a:hlinkClick r:id="rId3"/>
              </a:rPr>
              <a:t>Basic tips</a:t>
            </a:r>
            <a:r>
              <a:rPr lang="en-US" sz="3600">
                <a:latin typeface="Calibri"/>
                <a:ea typeface="Calibri"/>
                <a:cs typeface="Calibri"/>
                <a:sym typeface="Calibri"/>
              </a:rPr>
              <a:t> </a:t>
            </a:r>
            <a:endParaRPr sz="3600">
              <a:latin typeface="Calibri"/>
              <a:ea typeface="Calibri"/>
              <a:cs typeface="Calibri"/>
              <a:sym typeface="Calibri"/>
            </a:endParaRPr>
          </a:p>
        </p:txBody>
      </p:sp>
      <p:grpSp>
        <p:nvGrpSpPr>
          <p:cNvPr id="260" name="Google Shape;260;g29a9bd8830f_0_0"/>
          <p:cNvGrpSpPr/>
          <p:nvPr/>
        </p:nvGrpSpPr>
        <p:grpSpPr>
          <a:xfrm>
            <a:off x="800101" y="1308912"/>
            <a:ext cx="7544101" cy="2880008"/>
            <a:chOff x="0" y="180698"/>
            <a:chExt cx="8777313" cy="3840010"/>
          </a:xfrm>
        </p:grpSpPr>
        <p:sp>
          <p:nvSpPr>
            <p:cNvPr id="261" name="Google Shape;261;g29a9bd8830f_0_0"/>
            <p:cNvSpPr/>
            <p:nvPr/>
          </p:nvSpPr>
          <p:spPr>
            <a:xfrm>
              <a:off x="0" y="180698"/>
              <a:ext cx="2742900" cy="3840000"/>
            </a:xfrm>
            <a:prstGeom prst="rect">
              <a:avLst/>
            </a:prstGeom>
            <a:solidFill>
              <a:srgbClr val="CBD8EA">
                <a:alpha val="88627"/>
              </a:srgbClr>
            </a:solidFill>
            <a:ln w="15875" cap="flat" cmpd="sng">
              <a:solidFill>
                <a:srgbClr val="CBD8EA">
                  <a:alpha val="88627"/>
                </a:srgbClr>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sp>
          <p:nvSpPr>
            <p:cNvPr id="262" name="Google Shape;262;g29a9bd8830f_0_0"/>
            <p:cNvSpPr txBox="1"/>
            <p:nvPr/>
          </p:nvSpPr>
          <p:spPr>
            <a:xfrm>
              <a:off x="0" y="1639929"/>
              <a:ext cx="2742900" cy="2304000"/>
            </a:xfrm>
            <a:prstGeom prst="rect">
              <a:avLst/>
            </a:prstGeom>
            <a:noFill/>
            <a:ln>
              <a:noFill/>
            </a:ln>
          </p:spPr>
          <p:txBody>
            <a:bodyPr spcFirstLastPara="1" wrap="square" lIns="160350" tIns="247650" rIns="160350" bIns="247650" anchor="t" anchorCtr="0">
              <a:noAutofit/>
            </a:bodyPr>
            <a:lstStyle/>
            <a:p>
              <a:pPr marL="0" marR="0" lvl="0" indent="0" algn="ctr" rtl="0">
                <a:lnSpc>
                  <a:spcPct val="90000"/>
                </a:lnSpc>
                <a:spcBef>
                  <a:spcPts val="0"/>
                </a:spcBef>
                <a:spcAft>
                  <a:spcPts val="0"/>
                </a:spcAft>
                <a:buClr>
                  <a:srgbClr val="000000"/>
                </a:buClr>
                <a:buSzPts val="2100"/>
                <a:buFont typeface="Arial"/>
                <a:buNone/>
              </a:pPr>
              <a:r>
                <a:rPr lang="en-US" sz="2100" b="0" i="0" u="none" strike="noStrike" cap="none">
                  <a:solidFill>
                    <a:schemeClr val="dk1"/>
                  </a:solidFill>
                  <a:latin typeface="Calibri"/>
                  <a:ea typeface="Calibri"/>
                  <a:cs typeface="Calibri"/>
                  <a:sym typeface="Calibri"/>
                </a:rPr>
                <a:t>Isolate main concepts</a:t>
              </a:r>
              <a:endParaRPr sz="1350" b="0" i="0" u="none" strike="noStrike" cap="none">
                <a:solidFill>
                  <a:srgbClr val="000000"/>
                </a:solidFill>
                <a:latin typeface="Arial"/>
                <a:ea typeface="Arial"/>
                <a:cs typeface="Arial"/>
                <a:sym typeface="Arial"/>
              </a:endParaRPr>
            </a:p>
          </p:txBody>
        </p:sp>
        <p:sp>
          <p:nvSpPr>
            <p:cNvPr id="263" name="Google Shape;263;g29a9bd8830f_0_0"/>
            <p:cNvSpPr/>
            <p:nvPr/>
          </p:nvSpPr>
          <p:spPr>
            <a:xfrm>
              <a:off x="795445" y="564706"/>
              <a:ext cx="1152000" cy="1152000"/>
            </a:xfrm>
            <a:prstGeom prst="ellipse">
              <a:avLst/>
            </a:prstGeom>
            <a:solidFill>
              <a:srgbClr val="2383C6"/>
            </a:solidFill>
            <a:ln w="15875" cap="flat" cmpd="sng">
              <a:solidFill>
                <a:srgbClr val="2383C6"/>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sp>
          <p:nvSpPr>
            <p:cNvPr id="264" name="Google Shape;264;g29a9bd8830f_0_0"/>
            <p:cNvSpPr txBox="1"/>
            <p:nvPr/>
          </p:nvSpPr>
          <p:spPr>
            <a:xfrm>
              <a:off x="964155" y="733416"/>
              <a:ext cx="814500" cy="814500"/>
            </a:xfrm>
            <a:prstGeom prst="rect">
              <a:avLst/>
            </a:prstGeom>
            <a:noFill/>
            <a:ln>
              <a:noFill/>
            </a:ln>
          </p:spPr>
          <p:txBody>
            <a:bodyPr spcFirstLastPara="1" wrap="square" lIns="67350" tIns="9525" rIns="67350" bIns="9525" anchor="ctr" anchorCtr="0">
              <a:noAutofit/>
            </a:bodyPr>
            <a:lstStyle/>
            <a:p>
              <a:pPr marL="0" marR="0" lvl="0" indent="0" algn="ctr" rtl="0">
                <a:lnSpc>
                  <a:spcPct val="90000"/>
                </a:lnSpc>
                <a:spcBef>
                  <a:spcPts val="0"/>
                </a:spcBef>
                <a:spcAft>
                  <a:spcPts val="0"/>
                </a:spcAft>
                <a:buClr>
                  <a:srgbClr val="000000"/>
                </a:buClr>
                <a:buSzPts val="3600"/>
                <a:buFont typeface="Arial"/>
                <a:buNone/>
              </a:pPr>
              <a:r>
                <a:rPr lang="en-US" sz="3600" b="0" i="0" u="none" strike="noStrike" cap="none">
                  <a:solidFill>
                    <a:schemeClr val="lt1"/>
                  </a:solidFill>
                  <a:latin typeface="Calibri"/>
                  <a:ea typeface="Calibri"/>
                  <a:cs typeface="Calibri"/>
                  <a:sym typeface="Calibri"/>
                </a:rPr>
                <a:t>1</a:t>
              </a:r>
              <a:endParaRPr sz="1050" b="0" i="0" u="none" strike="noStrike" cap="none">
                <a:solidFill>
                  <a:srgbClr val="000000"/>
                </a:solidFill>
                <a:latin typeface="Arial"/>
                <a:ea typeface="Arial"/>
                <a:cs typeface="Arial"/>
                <a:sym typeface="Arial"/>
              </a:endParaRPr>
            </a:p>
          </p:txBody>
        </p:sp>
        <p:sp>
          <p:nvSpPr>
            <p:cNvPr id="265" name="Google Shape;265;g29a9bd8830f_0_0"/>
            <p:cNvSpPr/>
            <p:nvPr/>
          </p:nvSpPr>
          <p:spPr>
            <a:xfrm>
              <a:off x="0" y="4020708"/>
              <a:ext cx="2742900" cy="0"/>
            </a:xfrm>
            <a:prstGeom prst="rect">
              <a:avLst/>
            </a:prstGeom>
            <a:solidFill>
              <a:srgbClr val="26C4CB"/>
            </a:solidFill>
            <a:ln w="15875" cap="flat" cmpd="sng">
              <a:solidFill>
                <a:srgbClr val="26C4CB"/>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sp>
          <p:nvSpPr>
            <p:cNvPr id="266" name="Google Shape;266;g29a9bd8830f_0_0"/>
            <p:cNvSpPr/>
            <p:nvPr/>
          </p:nvSpPr>
          <p:spPr>
            <a:xfrm>
              <a:off x="3017206" y="180698"/>
              <a:ext cx="2742900" cy="3840000"/>
            </a:xfrm>
            <a:prstGeom prst="rect">
              <a:avLst/>
            </a:prstGeom>
            <a:solidFill>
              <a:srgbClr val="CAE9EB">
                <a:alpha val="88627"/>
              </a:srgbClr>
            </a:solidFill>
            <a:ln w="15875" cap="flat" cmpd="sng">
              <a:solidFill>
                <a:srgbClr val="CAE9EB">
                  <a:alpha val="88627"/>
                </a:srgbClr>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sp>
          <p:nvSpPr>
            <p:cNvPr id="267" name="Google Shape;267;g29a9bd8830f_0_0"/>
            <p:cNvSpPr txBox="1"/>
            <p:nvPr/>
          </p:nvSpPr>
          <p:spPr>
            <a:xfrm>
              <a:off x="3017206" y="1639929"/>
              <a:ext cx="2742900" cy="2304000"/>
            </a:xfrm>
            <a:prstGeom prst="rect">
              <a:avLst/>
            </a:prstGeom>
            <a:noFill/>
            <a:ln>
              <a:noFill/>
            </a:ln>
          </p:spPr>
          <p:txBody>
            <a:bodyPr spcFirstLastPara="1" wrap="square" lIns="160350" tIns="247650" rIns="160350" bIns="247650" anchor="t" anchorCtr="0">
              <a:noAutofit/>
            </a:bodyPr>
            <a:lstStyle/>
            <a:p>
              <a:pPr marL="0" marR="0" lvl="0" indent="0" algn="ctr" rtl="0">
                <a:lnSpc>
                  <a:spcPct val="90000"/>
                </a:lnSpc>
                <a:spcBef>
                  <a:spcPts val="0"/>
                </a:spcBef>
                <a:spcAft>
                  <a:spcPts val="0"/>
                </a:spcAft>
                <a:buClr>
                  <a:srgbClr val="000000"/>
                </a:buClr>
                <a:buSzPts val="1950"/>
                <a:buFont typeface="Arial"/>
                <a:buNone/>
              </a:pPr>
              <a:r>
                <a:rPr lang="en-US" sz="1950" b="0" i="0" u="none" strike="noStrike" cap="none">
                  <a:solidFill>
                    <a:schemeClr val="dk1"/>
                  </a:solidFill>
                  <a:latin typeface="Calibri"/>
                  <a:ea typeface="Calibri"/>
                  <a:cs typeface="Calibri"/>
                  <a:sym typeface="Calibri"/>
                </a:rPr>
                <a:t>Develop a list of synonyms / related terms</a:t>
              </a:r>
              <a:endParaRPr sz="1200" b="0" i="0" u="none" strike="noStrike" cap="none">
                <a:solidFill>
                  <a:srgbClr val="000000"/>
                </a:solidFill>
                <a:latin typeface="Arial"/>
                <a:ea typeface="Arial"/>
                <a:cs typeface="Arial"/>
                <a:sym typeface="Arial"/>
              </a:endParaRPr>
            </a:p>
          </p:txBody>
        </p:sp>
        <p:sp>
          <p:nvSpPr>
            <p:cNvPr id="268" name="Google Shape;268;g29a9bd8830f_0_0"/>
            <p:cNvSpPr/>
            <p:nvPr/>
          </p:nvSpPr>
          <p:spPr>
            <a:xfrm>
              <a:off x="3812652" y="564706"/>
              <a:ext cx="1152000" cy="1152000"/>
            </a:xfrm>
            <a:prstGeom prst="ellipse">
              <a:avLst/>
            </a:prstGeom>
            <a:solidFill>
              <a:schemeClr val="accent4"/>
            </a:solidFill>
            <a:ln w="15875" cap="flat" cmpd="sng">
              <a:solidFill>
                <a:schemeClr val="accent4"/>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sp>
          <p:nvSpPr>
            <p:cNvPr id="269" name="Google Shape;269;g29a9bd8830f_0_0"/>
            <p:cNvSpPr txBox="1"/>
            <p:nvPr/>
          </p:nvSpPr>
          <p:spPr>
            <a:xfrm>
              <a:off x="3981362" y="733416"/>
              <a:ext cx="814500" cy="814500"/>
            </a:xfrm>
            <a:prstGeom prst="rect">
              <a:avLst/>
            </a:prstGeom>
            <a:noFill/>
            <a:ln>
              <a:noFill/>
            </a:ln>
          </p:spPr>
          <p:txBody>
            <a:bodyPr spcFirstLastPara="1" wrap="square" lIns="67350" tIns="9525" rIns="67350" bIns="9525" anchor="ctr" anchorCtr="0">
              <a:noAutofit/>
            </a:bodyPr>
            <a:lstStyle/>
            <a:p>
              <a:pPr marL="0" marR="0" lvl="0" indent="0" algn="ctr" rtl="0">
                <a:lnSpc>
                  <a:spcPct val="90000"/>
                </a:lnSpc>
                <a:spcBef>
                  <a:spcPts val="0"/>
                </a:spcBef>
                <a:spcAft>
                  <a:spcPts val="0"/>
                </a:spcAft>
                <a:buClr>
                  <a:srgbClr val="000000"/>
                </a:buClr>
                <a:buSzPts val="3600"/>
                <a:buFont typeface="Arial"/>
                <a:buNone/>
              </a:pPr>
              <a:r>
                <a:rPr lang="en-US" sz="3600" b="0" i="0" u="none" strike="noStrike" cap="none">
                  <a:solidFill>
                    <a:schemeClr val="lt1"/>
                  </a:solidFill>
                  <a:latin typeface="Calibri"/>
                  <a:ea typeface="Calibri"/>
                  <a:cs typeface="Calibri"/>
                  <a:sym typeface="Calibri"/>
                </a:rPr>
                <a:t>2</a:t>
              </a:r>
              <a:endParaRPr sz="1050" b="0" i="0" u="none" strike="noStrike" cap="none">
                <a:solidFill>
                  <a:srgbClr val="000000"/>
                </a:solidFill>
                <a:latin typeface="Arial"/>
                <a:ea typeface="Arial"/>
                <a:cs typeface="Arial"/>
                <a:sym typeface="Arial"/>
              </a:endParaRPr>
            </a:p>
          </p:txBody>
        </p:sp>
        <p:sp>
          <p:nvSpPr>
            <p:cNvPr id="270" name="Google Shape;270;g29a9bd8830f_0_0"/>
            <p:cNvSpPr/>
            <p:nvPr/>
          </p:nvSpPr>
          <p:spPr>
            <a:xfrm>
              <a:off x="3017206" y="4020708"/>
              <a:ext cx="2742900" cy="0"/>
            </a:xfrm>
            <a:prstGeom prst="rect">
              <a:avLst/>
            </a:prstGeom>
            <a:solidFill>
              <a:srgbClr val="3B8850"/>
            </a:solidFill>
            <a:ln w="15875" cap="flat" cmpd="sng">
              <a:solidFill>
                <a:srgbClr val="3B8850"/>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sp>
          <p:nvSpPr>
            <p:cNvPr id="271" name="Google Shape;271;g29a9bd8830f_0_0"/>
            <p:cNvSpPr/>
            <p:nvPr/>
          </p:nvSpPr>
          <p:spPr>
            <a:xfrm>
              <a:off x="6034413" y="180698"/>
              <a:ext cx="2742900" cy="3840000"/>
            </a:xfrm>
            <a:prstGeom prst="rect">
              <a:avLst/>
            </a:prstGeom>
            <a:solidFill>
              <a:srgbClr val="CDE5DC">
                <a:alpha val="88627"/>
              </a:srgbClr>
            </a:solidFill>
            <a:ln w="15875" cap="flat" cmpd="sng">
              <a:solidFill>
                <a:srgbClr val="CDE5DC">
                  <a:alpha val="88627"/>
                </a:srgbClr>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sp>
          <p:nvSpPr>
            <p:cNvPr id="272" name="Google Shape;272;g29a9bd8830f_0_0"/>
            <p:cNvSpPr txBox="1"/>
            <p:nvPr/>
          </p:nvSpPr>
          <p:spPr>
            <a:xfrm>
              <a:off x="6034413" y="1639929"/>
              <a:ext cx="2742900" cy="2304000"/>
            </a:xfrm>
            <a:prstGeom prst="rect">
              <a:avLst/>
            </a:prstGeom>
            <a:noFill/>
            <a:ln>
              <a:noFill/>
            </a:ln>
          </p:spPr>
          <p:txBody>
            <a:bodyPr spcFirstLastPara="1" wrap="square" lIns="160350" tIns="247650" rIns="160350" bIns="247650" anchor="t" anchorCtr="0">
              <a:noAutofit/>
            </a:bodyPr>
            <a:lstStyle/>
            <a:p>
              <a:pPr marL="0" marR="0" lvl="0" indent="0" algn="ctr" rtl="0">
                <a:lnSpc>
                  <a:spcPct val="90000"/>
                </a:lnSpc>
                <a:spcBef>
                  <a:spcPts val="0"/>
                </a:spcBef>
                <a:spcAft>
                  <a:spcPts val="0"/>
                </a:spcAft>
                <a:buClr>
                  <a:srgbClr val="000000"/>
                </a:buClr>
                <a:buSzPts val="1950"/>
                <a:buFont typeface="Arial"/>
                <a:buNone/>
              </a:pPr>
              <a:r>
                <a:rPr lang="en-US" sz="1950" b="0" i="0" u="none" strike="noStrike" cap="none">
                  <a:solidFill>
                    <a:schemeClr val="dk1"/>
                  </a:solidFill>
                  <a:latin typeface="Calibri"/>
                  <a:ea typeface="Calibri"/>
                  <a:cs typeface="Calibri"/>
                  <a:sym typeface="Calibri"/>
                </a:rPr>
                <a:t>Use one source to find others</a:t>
              </a:r>
              <a:endParaRPr sz="1200" b="0" i="0" u="none" strike="noStrike" cap="none">
                <a:solidFill>
                  <a:srgbClr val="000000"/>
                </a:solidFill>
                <a:latin typeface="Arial"/>
                <a:ea typeface="Arial"/>
                <a:cs typeface="Arial"/>
                <a:sym typeface="Arial"/>
              </a:endParaRPr>
            </a:p>
          </p:txBody>
        </p:sp>
        <p:sp>
          <p:nvSpPr>
            <p:cNvPr id="273" name="Google Shape;273;g29a9bd8830f_0_0"/>
            <p:cNvSpPr/>
            <p:nvPr/>
          </p:nvSpPr>
          <p:spPr>
            <a:xfrm>
              <a:off x="6829859" y="564706"/>
              <a:ext cx="1152000" cy="1152000"/>
            </a:xfrm>
            <a:prstGeom prst="ellipse">
              <a:avLst/>
            </a:prstGeom>
            <a:solidFill>
              <a:srgbClr val="61A39F"/>
            </a:solidFill>
            <a:ln w="15875" cap="flat" cmpd="sng">
              <a:solidFill>
                <a:srgbClr val="61A39F"/>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sp>
          <p:nvSpPr>
            <p:cNvPr id="274" name="Google Shape;274;g29a9bd8830f_0_0"/>
            <p:cNvSpPr txBox="1"/>
            <p:nvPr/>
          </p:nvSpPr>
          <p:spPr>
            <a:xfrm>
              <a:off x="6998569" y="733416"/>
              <a:ext cx="814500" cy="814500"/>
            </a:xfrm>
            <a:prstGeom prst="rect">
              <a:avLst/>
            </a:prstGeom>
            <a:noFill/>
            <a:ln>
              <a:noFill/>
            </a:ln>
          </p:spPr>
          <p:txBody>
            <a:bodyPr spcFirstLastPara="1" wrap="square" lIns="67350" tIns="9525" rIns="67350" bIns="9525" anchor="ctr" anchorCtr="0">
              <a:noAutofit/>
            </a:bodyPr>
            <a:lstStyle/>
            <a:p>
              <a:pPr marL="0" marR="0" lvl="0" indent="0" algn="ctr" rtl="0">
                <a:lnSpc>
                  <a:spcPct val="90000"/>
                </a:lnSpc>
                <a:spcBef>
                  <a:spcPts val="0"/>
                </a:spcBef>
                <a:spcAft>
                  <a:spcPts val="0"/>
                </a:spcAft>
                <a:buClr>
                  <a:srgbClr val="000000"/>
                </a:buClr>
                <a:buSzPts val="3600"/>
                <a:buFont typeface="Arial"/>
                <a:buNone/>
              </a:pPr>
              <a:r>
                <a:rPr lang="en-US" sz="3600" b="0" i="0" u="none" strike="noStrike" cap="none">
                  <a:solidFill>
                    <a:schemeClr val="lt1"/>
                  </a:solidFill>
                  <a:latin typeface="Calibri"/>
                  <a:ea typeface="Calibri"/>
                  <a:cs typeface="Calibri"/>
                  <a:sym typeface="Calibri"/>
                </a:rPr>
                <a:t>3</a:t>
              </a:r>
              <a:endParaRPr sz="1050" b="0" i="0" u="none" strike="noStrike" cap="none">
                <a:solidFill>
                  <a:srgbClr val="000000"/>
                </a:solidFill>
                <a:latin typeface="Arial"/>
                <a:ea typeface="Arial"/>
                <a:cs typeface="Arial"/>
                <a:sym typeface="Arial"/>
              </a:endParaRPr>
            </a:p>
          </p:txBody>
        </p:sp>
        <p:sp>
          <p:nvSpPr>
            <p:cNvPr id="275" name="Google Shape;275;g29a9bd8830f_0_0"/>
            <p:cNvSpPr/>
            <p:nvPr/>
          </p:nvSpPr>
          <p:spPr>
            <a:xfrm>
              <a:off x="6034413" y="4020708"/>
              <a:ext cx="2742900" cy="0"/>
            </a:xfrm>
            <a:prstGeom prst="rect">
              <a:avLst/>
            </a:prstGeom>
            <a:solidFill>
              <a:srgbClr val="2383C6"/>
            </a:solidFill>
            <a:ln w="15875" cap="flat" cmpd="sng">
              <a:solidFill>
                <a:srgbClr val="2383C6"/>
              </a:solidFill>
              <a:prstDash val="solid"/>
              <a:round/>
              <a:headEnd type="none" w="sm" len="sm"/>
              <a:tailEnd type="none" w="sm" len="sm"/>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g3ac53bfd8c3_0_0"/>
          <p:cNvSpPr txBox="1">
            <a:spLocks noGrp="1"/>
          </p:cNvSpPr>
          <p:nvPr>
            <p:ph type="title"/>
          </p:nvPr>
        </p:nvSpPr>
        <p:spPr>
          <a:xfrm>
            <a:off x="1174974" y="119956"/>
            <a:ext cx="6933000" cy="9201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chemeClr val="accent1"/>
              </a:buClr>
              <a:buSzPts val="4100"/>
              <a:buFont typeface="Trebuchet MS"/>
              <a:buNone/>
            </a:pPr>
            <a:r>
              <a:rPr lang="en-US" sz="4100"/>
              <a:t>Finding Sources in Databases</a:t>
            </a:r>
            <a:endParaRPr/>
          </a:p>
        </p:txBody>
      </p:sp>
      <p:sp>
        <p:nvSpPr>
          <p:cNvPr id="282" name="Google Shape;282;g3ac53bfd8c3_0_0"/>
          <p:cNvSpPr/>
          <p:nvPr/>
        </p:nvSpPr>
        <p:spPr>
          <a:xfrm>
            <a:off x="1260375" y="1230600"/>
            <a:ext cx="6722400" cy="29691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accent1"/>
              </a:buClr>
              <a:buSzPts val="1400"/>
              <a:buFont typeface="Noto Sans Symbols"/>
              <a:buNone/>
            </a:pPr>
            <a:r>
              <a:rPr lang="en-US" sz="1800" b="0" i="0" u="none" strike="noStrike" cap="none">
                <a:solidFill>
                  <a:schemeClr val="dk1"/>
                </a:solidFill>
                <a:latin typeface="Trebuchet MS"/>
                <a:ea typeface="Trebuchet MS"/>
                <a:cs typeface="Trebuchet MS"/>
                <a:sym typeface="Trebuchet MS"/>
              </a:rPr>
              <a:t>The following databases may be useful to you as you progress through the semester:</a:t>
            </a:r>
            <a:endParaRPr sz="1500" b="0" i="0" u="none" strike="noStrike" cap="none">
              <a:solidFill>
                <a:schemeClr val="dk1"/>
              </a:solidFill>
              <a:latin typeface="Trebuchet MS"/>
              <a:ea typeface="Trebuchet MS"/>
              <a:cs typeface="Trebuchet MS"/>
              <a:sym typeface="Trebuchet MS"/>
            </a:endParaRPr>
          </a:p>
          <a:p>
            <a:pPr marL="342900" marR="0" lvl="0" indent="-279400" algn="l" rtl="0">
              <a:lnSpc>
                <a:spcPct val="100000"/>
              </a:lnSpc>
              <a:spcBef>
                <a:spcPts val="800"/>
              </a:spcBef>
              <a:spcAft>
                <a:spcPts val="0"/>
              </a:spcAft>
              <a:buClr>
                <a:schemeClr val="dk1"/>
              </a:buClr>
              <a:buSzPts val="1800"/>
              <a:buFont typeface="Trebuchet MS"/>
              <a:buChar char="●"/>
            </a:pPr>
            <a:r>
              <a:rPr lang="en-US" sz="1800" b="0" i="0" u="none" strike="noStrike" cap="none">
                <a:solidFill>
                  <a:schemeClr val="dk1"/>
                </a:solidFill>
                <a:latin typeface="Trebuchet MS"/>
                <a:ea typeface="Trebuchet MS"/>
                <a:cs typeface="Trebuchet MS"/>
                <a:sym typeface="Trebuchet MS"/>
              </a:rPr>
              <a:t>Google Scholar</a:t>
            </a:r>
            <a:endParaRPr sz="1800" b="0" i="0" u="none" strike="noStrike" cap="none">
              <a:solidFill>
                <a:schemeClr val="dk1"/>
              </a:solidFill>
              <a:latin typeface="Trebuchet MS"/>
              <a:ea typeface="Trebuchet MS"/>
              <a:cs typeface="Trebuchet MS"/>
              <a:sym typeface="Trebuchet MS"/>
            </a:endParaRPr>
          </a:p>
          <a:p>
            <a:pPr marL="342900" marR="0" lvl="0" indent="-279400" algn="l" rtl="0">
              <a:lnSpc>
                <a:spcPct val="100000"/>
              </a:lnSpc>
              <a:spcBef>
                <a:spcPts val="0"/>
              </a:spcBef>
              <a:spcAft>
                <a:spcPts val="0"/>
              </a:spcAft>
              <a:buClr>
                <a:schemeClr val="dk1"/>
              </a:buClr>
              <a:buSzPts val="1800"/>
              <a:buFont typeface="Trebuchet MS"/>
              <a:buChar char="●"/>
            </a:pPr>
            <a:r>
              <a:rPr lang="en-US" sz="1800" b="0" i="0" u="none" strike="noStrike" cap="none">
                <a:solidFill>
                  <a:schemeClr val="dk1"/>
                </a:solidFill>
                <a:latin typeface="Trebuchet MS"/>
                <a:ea typeface="Trebuchet MS"/>
                <a:cs typeface="Trebuchet MS"/>
                <a:sym typeface="Trebuchet MS"/>
              </a:rPr>
              <a:t>Academic Search Complete / Ebscohost</a:t>
            </a:r>
            <a:endParaRPr sz="1800" b="0" i="0" u="none" strike="noStrike" cap="none">
              <a:solidFill>
                <a:schemeClr val="dk1"/>
              </a:solidFill>
              <a:latin typeface="Trebuchet MS"/>
              <a:ea typeface="Trebuchet MS"/>
              <a:cs typeface="Trebuchet MS"/>
              <a:sym typeface="Trebuchet MS"/>
            </a:endParaRPr>
          </a:p>
          <a:p>
            <a:pPr marL="342900" marR="0" lvl="0" indent="-279400" algn="l" rtl="0">
              <a:lnSpc>
                <a:spcPct val="100000"/>
              </a:lnSpc>
              <a:spcBef>
                <a:spcPts val="0"/>
              </a:spcBef>
              <a:spcAft>
                <a:spcPts val="0"/>
              </a:spcAft>
              <a:buClr>
                <a:schemeClr val="dk1"/>
              </a:buClr>
              <a:buSzPts val="1800"/>
              <a:buFont typeface="Trebuchet MS"/>
              <a:buChar char="●"/>
            </a:pPr>
            <a:r>
              <a:rPr lang="en-US" sz="1800" b="0" i="0" u="none" strike="noStrike" cap="none">
                <a:solidFill>
                  <a:schemeClr val="dk1"/>
                </a:solidFill>
                <a:latin typeface="Trebuchet MS"/>
                <a:ea typeface="Trebuchet MS"/>
                <a:cs typeface="Trebuchet MS"/>
                <a:sym typeface="Trebuchet MS"/>
              </a:rPr>
              <a:t>Scopus</a:t>
            </a:r>
            <a:endParaRPr sz="18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800"/>
              </a:spcBef>
              <a:spcAft>
                <a:spcPts val="0"/>
              </a:spcAft>
              <a:buClr>
                <a:schemeClr val="accent1"/>
              </a:buClr>
              <a:buSzPts val="1400"/>
              <a:buFont typeface="Noto Sans Symbols"/>
              <a:buNone/>
            </a:pPr>
            <a:r>
              <a:rPr lang="en-US" sz="1800" b="0" i="0" u="none" strike="noStrike" cap="none">
                <a:solidFill>
                  <a:schemeClr val="dk1"/>
                </a:solidFill>
                <a:latin typeface="Trebuchet MS"/>
                <a:ea typeface="Trebuchet MS"/>
                <a:cs typeface="Trebuchet MS"/>
                <a:sym typeface="Trebuchet MS"/>
              </a:rPr>
              <a:t>You can find links and more information on them here:</a:t>
            </a: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800"/>
              </a:spcBef>
              <a:spcAft>
                <a:spcPts val="0"/>
              </a:spcAft>
              <a:buClr>
                <a:schemeClr val="accent1"/>
              </a:buClr>
              <a:buSzPts val="1400"/>
              <a:buFont typeface="Noto Sans Symbols"/>
              <a:buNone/>
            </a:pPr>
            <a:r>
              <a:rPr lang="en-US" sz="3000" u="sng">
                <a:solidFill>
                  <a:schemeClr val="hlink"/>
                </a:solidFill>
                <a:hlinkClick r:id="rId3"/>
              </a:rPr>
              <a:t>https://libguides.wvu.edu/</a:t>
            </a:r>
            <a:r>
              <a:rPr lang="en-US" sz="3000">
                <a:solidFill>
                  <a:schemeClr val="dk1"/>
                </a:solidFill>
              </a:rPr>
              <a:t> </a:t>
            </a:r>
            <a:endParaRPr sz="1100" b="0" i="0" u="none" strike="noStrike" cap="non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156bfc7fc0e_0_45"/>
          <p:cNvSpPr txBox="1">
            <a:spLocks noGrp="1"/>
          </p:cNvSpPr>
          <p:nvPr>
            <p:ph type="body" idx="4294967295"/>
          </p:nvPr>
        </p:nvSpPr>
        <p:spPr>
          <a:xfrm>
            <a:off x="4818900" y="1451625"/>
            <a:ext cx="4213200" cy="26805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800"/>
              <a:buNone/>
            </a:pPr>
            <a:r>
              <a:rPr lang="en-US" sz="1900" b="1">
                <a:latin typeface="Trebuchet MS"/>
                <a:ea typeface="Trebuchet MS"/>
                <a:cs typeface="Trebuchet MS"/>
                <a:sym typeface="Trebuchet MS"/>
              </a:rPr>
              <a:t>Citation Managers</a:t>
            </a:r>
            <a:endParaRPr sz="1900" b="1">
              <a:latin typeface="Trebuchet MS"/>
              <a:ea typeface="Trebuchet MS"/>
              <a:cs typeface="Trebuchet MS"/>
              <a:sym typeface="Trebuchet MS"/>
            </a:endParaRPr>
          </a:p>
          <a:p>
            <a:pPr marL="457200" lvl="0" indent="-349250" algn="l" rtl="0">
              <a:lnSpc>
                <a:spcPct val="100000"/>
              </a:lnSpc>
              <a:spcBef>
                <a:spcPts val="0"/>
              </a:spcBef>
              <a:spcAft>
                <a:spcPts val="0"/>
              </a:spcAft>
              <a:buSzPts val="1900"/>
              <a:buFont typeface="Trebuchet MS"/>
              <a:buChar char="•"/>
            </a:pPr>
            <a:r>
              <a:rPr lang="en-US" sz="1900">
                <a:latin typeface="Trebuchet MS"/>
                <a:ea typeface="Trebuchet MS"/>
                <a:cs typeface="Trebuchet MS"/>
                <a:sym typeface="Trebuchet MS"/>
              </a:rPr>
              <a:t>Integrate into documents</a:t>
            </a:r>
            <a:endParaRPr sz="1900">
              <a:latin typeface="Trebuchet MS"/>
              <a:ea typeface="Trebuchet MS"/>
              <a:cs typeface="Trebuchet MS"/>
              <a:sym typeface="Trebuchet MS"/>
            </a:endParaRPr>
          </a:p>
          <a:p>
            <a:pPr marL="457200" lvl="0" indent="-349250" algn="l" rtl="0">
              <a:lnSpc>
                <a:spcPct val="100000"/>
              </a:lnSpc>
              <a:spcBef>
                <a:spcPts val="0"/>
              </a:spcBef>
              <a:spcAft>
                <a:spcPts val="0"/>
              </a:spcAft>
              <a:buSzPts val="1900"/>
              <a:buFont typeface="Trebuchet MS"/>
              <a:buChar char="•"/>
            </a:pPr>
            <a:r>
              <a:rPr lang="en-US" sz="1900">
                <a:latin typeface="Trebuchet MS"/>
                <a:ea typeface="Trebuchet MS"/>
                <a:cs typeface="Trebuchet MS"/>
                <a:sym typeface="Trebuchet MS"/>
              </a:rPr>
              <a:t>Pull citations from official sources</a:t>
            </a:r>
            <a:endParaRPr sz="1900">
              <a:latin typeface="Trebuchet MS"/>
              <a:ea typeface="Trebuchet MS"/>
              <a:cs typeface="Trebuchet MS"/>
              <a:sym typeface="Trebuchet MS"/>
            </a:endParaRPr>
          </a:p>
          <a:p>
            <a:pPr marL="457200" lvl="0" indent="-349250" algn="l" rtl="0">
              <a:lnSpc>
                <a:spcPct val="100000"/>
              </a:lnSpc>
              <a:spcBef>
                <a:spcPts val="0"/>
              </a:spcBef>
              <a:spcAft>
                <a:spcPts val="0"/>
              </a:spcAft>
              <a:buSzPts val="1900"/>
              <a:buFont typeface="Trebuchet MS"/>
              <a:buChar char="•"/>
            </a:pPr>
            <a:r>
              <a:rPr lang="en-US" sz="1900">
                <a:latin typeface="Trebuchet MS"/>
                <a:ea typeface="Trebuchet MS"/>
                <a:cs typeface="Trebuchet MS"/>
                <a:sym typeface="Trebuchet MS"/>
              </a:rPr>
              <a:t>Accept different styles</a:t>
            </a:r>
            <a:endParaRPr sz="1900">
              <a:latin typeface="Trebuchet MS"/>
              <a:ea typeface="Trebuchet MS"/>
              <a:cs typeface="Trebuchet MS"/>
              <a:sym typeface="Trebuchet MS"/>
            </a:endParaRPr>
          </a:p>
          <a:p>
            <a:pPr marL="457200" lvl="0" indent="-349250" algn="l" rtl="0">
              <a:lnSpc>
                <a:spcPct val="100000"/>
              </a:lnSpc>
              <a:spcBef>
                <a:spcPts val="0"/>
              </a:spcBef>
              <a:spcAft>
                <a:spcPts val="0"/>
              </a:spcAft>
              <a:buSzPts val="1900"/>
              <a:buFont typeface="Trebuchet MS"/>
              <a:buChar char="•"/>
            </a:pPr>
            <a:r>
              <a:rPr lang="en-US" sz="1900">
                <a:latin typeface="Trebuchet MS"/>
                <a:ea typeface="Trebuchet MS"/>
                <a:cs typeface="Trebuchet MS"/>
                <a:sym typeface="Trebuchet MS"/>
              </a:rPr>
              <a:t>Save time and effort</a:t>
            </a:r>
            <a:endParaRPr sz="1900">
              <a:latin typeface="Trebuchet MS"/>
              <a:ea typeface="Trebuchet MS"/>
              <a:cs typeface="Trebuchet MS"/>
              <a:sym typeface="Trebuchet MS"/>
            </a:endParaRPr>
          </a:p>
          <a:p>
            <a:pPr marL="457200" lvl="0" indent="-349250" algn="l" rtl="0">
              <a:lnSpc>
                <a:spcPct val="100000"/>
              </a:lnSpc>
              <a:spcBef>
                <a:spcPts val="0"/>
              </a:spcBef>
              <a:spcAft>
                <a:spcPts val="0"/>
              </a:spcAft>
              <a:buSzPts val="1900"/>
              <a:buFont typeface="Trebuchet MS"/>
              <a:buChar char="•"/>
            </a:pPr>
            <a:r>
              <a:rPr lang="en-US" sz="1900">
                <a:latin typeface="Trebuchet MS"/>
                <a:ea typeface="Trebuchet MS"/>
                <a:cs typeface="Trebuchet MS"/>
                <a:sym typeface="Trebuchet MS"/>
              </a:rPr>
              <a:t>Better than copy and pasting</a:t>
            </a:r>
            <a:endParaRPr sz="1900">
              <a:latin typeface="Trebuchet MS"/>
              <a:ea typeface="Trebuchet MS"/>
              <a:cs typeface="Trebuchet MS"/>
              <a:sym typeface="Trebuchet MS"/>
            </a:endParaRPr>
          </a:p>
        </p:txBody>
      </p:sp>
      <p:sp>
        <p:nvSpPr>
          <p:cNvPr id="289" name="Google Shape;289;g156bfc7fc0e_0_45"/>
          <p:cNvSpPr txBox="1">
            <a:spLocks noGrp="1"/>
          </p:cNvSpPr>
          <p:nvPr>
            <p:ph type="title" idx="4294967295"/>
          </p:nvPr>
        </p:nvSpPr>
        <p:spPr>
          <a:xfrm>
            <a:off x="465137" y="311150"/>
            <a:ext cx="8229600" cy="857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855"/>
              </a:buClr>
              <a:buSzPts val="4000"/>
              <a:buFont typeface="Arial"/>
              <a:buNone/>
            </a:pPr>
            <a:r>
              <a:rPr lang="en-US" sz="4000" b="1">
                <a:solidFill>
                  <a:srgbClr val="002855"/>
                </a:solidFill>
                <a:latin typeface="Arial"/>
                <a:ea typeface="Arial"/>
                <a:cs typeface="Arial"/>
                <a:sym typeface="Arial"/>
              </a:rPr>
              <a:t>Cite Your Work</a:t>
            </a:r>
            <a:endParaRPr sz="4000" b="1">
              <a:solidFill>
                <a:srgbClr val="002855"/>
              </a:solidFill>
              <a:latin typeface="Arial"/>
              <a:ea typeface="Arial"/>
              <a:cs typeface="Arial"/>
              <a:sym typeface="Arial"/>
            </a:endParaRPr>
          </a:p>
        </p:txBody>
      </p:sp>
      <p:sp>
        <p:nvSpPr>
          <p:cNvPr id="290" name="Google Shape;290;g156bfc7fc0e_0_45"/>
          <p:cNvSpPr txBox="1">
            <a:spLocks noGrp="1"/>
          </p:cNvSpPr>
          <p:nvPr>
            <p:ph type="body" idx="4294967295"/>
          </p:nvPr>
        </p:nvSpPr>
        <p:spPr>
          <a:xfrm>
            <a:off x="465125" y="1331775"/>
            <a:ext cx="4213200" cy="2920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800"/>
              <a:buNone/>
            </a:pPr>
            <a:r>
              <a:rPr lang="en-US" sz="1700" b="1">
                <a:latin typeface="Trebuchet MS"/>
                <a:ea typeface="Trebuchet MS"/>
                <a:cs typeface="Trebuchet MS"/>
                <a:sym typeface="Trebuchet MS"/>
              </a:rPr>
              <a:t>Citation Styles</a:t>
            </a:r>
            <a:endParaRPr sz="1700" b="1">
              <a:latin typeface="Trebuchet MS"/>
              <a:ea typeface="Trebuchet MS"/>
              <a:cs typeface="Trebuchet MS"/>
              <a:sym typeface="Trebuchet MS"/>
            </a:endParaRPr>
          </a:p>
          <a:p>
            <a:pPr marL="457200" lvl="0" indent="-336550" algn="l" rtl="0">
              <a:lnSpc>
                <a:spcPct val="100000"/>
              </a:lnSpc>
              <a:spcBef>
                <a:spcPts val="0"/>
              </a:spcBef>
              <a:spcAft>
                <a:spcPts val="0"/>
              </a:spcAft>
              <a:buSzPts val="1700"/>
              <a:buFont typeface="Trebuchet MS"/>
              <a:buChar char="•"/>
            </a:pPr>
            <a:r>
              <a:rPr lang="en-US" sz="1700">
                <a:latin typeface="Trebuchet MS"/>
                <a:ea typeface="Trebuchet MS"/>
                <a:cs typeface="Trebuchet MS"/>
                <a:sym typeface="Trebuchet MS"/>
              </a:rPr>
              <a:t>Different fields use different styles</a:t>
            </a:r>
            <a:endParaRPr sz="1700">
              <a:latin typeface="Trebuchet MS"/>
              <a:ea typeface="Trebuchet MS"/>
              <a:cs typeface="Trebuchet MS"/>
              <a:sym typeface="Trebuchet MS"/>
            </a:endParaRPr>
          </a:p>
          <a:p>
            <a:pPr marL="457200" lvl="0" indent="-336550" algn="l" rtl="0">
              <a:lnSpc>
                <a:spcPct val="100000"/>
              </a:lnSpc>
              <a:spcBef>
                <a:spcPts val="0"/>
              </a:spcBef>
              <a:spcAft>
                <a:spcPts val="0"/>
              </a:spcAft>
              <a:buSzPts val="1700"/>
              <a:buFont typeface="Trebuchet MS"/>
              <a:buChar char="•"/>
            </a:pPr>
            <a:r>
              <a:rPr lang="en-US" sz="1700">
                <a:latin typeface="Trebuchet MS"/>
                <a:ea typeface="Trebuchet MS"/>
                <a:cs typeface="Trebuchet MS"/>
                <a:sym typeface="Trebuchet MS"/>
              </a:rPr>
              <a:t>Different professors might want different styles</a:t>
            </a:r>
            <a:endParaRPr sz="1700">
              <a:latin typeface="Trebuchet MS"/>
              <a:ea typeface="Trebuchet MS"/>
              <a:cs typeface="Trebuchet MS"/>
              <a:sym typeface="Trebuchet MS"/>
            </a:endParaRPr>
          </a:p>
          <a:p>
            <a:pPr marL="457200" lvl="0" indent="-336550" algn="l" rtl="0">
              <a:lnSpc>
                <a:spcPct val="100000"/>
              </a:lnSpc>
              <a:spcBef>
                <a:spcPts val="0"/>
              </a:spcBef>
              <a:spcAft>
                <a:spcPts val="0"/>
              </a:spcAft>
              <a:buSzPts val="1700"/>
              <a:buFont typeface="Trebuchet MS"/>
              <a:buChar char="•"/>
            </a:pPr>
            <a:r>
              <a:rPr lang="en-US" sz="1700">
                <a:latin typeface="Trebuchet MS"/>
                <a:ea typeface="Trebuchet MS"/>
                <a:cs typeface="Trebuchet MS"/>
                <a:sym typeface="Trebuchet MS"/>
              </a:rPr>
              <a:t>Each style is slightly different</a:t>
            </a:r>
            <a:endParaRPr sz="1700">
              <a:latin typeface="Trebuchet MS"/>
              <a:ea typeface="Trebuchet MS"/>
              <a:cs typeface="Trebuchet MS"/>
              <a:sym typeface="Trebuchet MS"/>
            </a:endParaRPr>
          </a:p>
          <a:p>
            <a:pPr marL="457200" lvl="0" indent="-336550" algn="l" rtl="0">
              <a:lnSpc>
                <a:spcPct val="100000"/>
              </a:lnSpc>
              <a:spcBef>
                <a:spcPts val="0"/>
              </a:spcBef>
              <a:spcAft>
                <a:spcPts val="0"/>
              </a:spcAft>
              <a:buSzPts val="1700"/>
              <a:buFont typeface="Trebuchet MS"/>
              <a:buChar char="•"/>
            </a:pPr>
            <a:r>
              <a:rPr lang="en-US" sz="1700">
                <a:latin typeface="Trebuchet MS"/>
                <a:ea typeface="Trebuchet MS"/>
                <a:cs typeface="Trebuchet MS"/>
                <a:sym typeface="Trebuchet MS"/>
              </a:rPr>
              <a:t>There are different ways to cite every possible source</a:t>
            </a:r>
            <a:endParaRPr sz="1700">
              <a:latin typeface="Trebuchet MS"/>
              <a:ea typeface="Trebuchet MS"/>
              <a:cs typeface="Trebuchet MS"/>
              <a:sym typeface="Trebuchet MS"/>
            </a:endParaRPr>
          </a:p>
          <a:p>
            <a:pPr marL="457200" lvl="0" indent="-336550" algn="l" rtl="0">
              <a:lnSpc>
                <a:spcPct val="100000"/>
              </a:lnSpc>
              <a:spcBef>
                <a:spcPts val="0"/>
              </a:spcBef>
              <a:spcAft>
                <a:spcPts val="0"/>
              </a:spcAft>
              <a:buSzPts val="1700"/>
              <a:buFont typeface="Trebuchet MS"/>
              <a:buChar char="•"/>
            </a:pPr>
            <a:r>
              <a:rPr lang="en-US" sz="1700">
                <a:latin typeface="Trebuchet MS"/>
                <a:ea typeface="Trebuchet MS"/>
                <a:cs typeface="Trebuchet MS"/>
                <a:sym typeface="Trebuchet MS"/>
              </a:rPr>
              <a:t>Consult style guides</a:t>
            </a:r>
            <a:endParaRPr sz="1700">
              <a:latin typeface="Trebuchet MS"/>
              <a:ea typeface="Trebuchet MS"/>
              <a:cs typeface="Trebuchet MS"/>
              <a:sym typeface="Trebuchet MS"/>
            </a:endParaRPr>
          </a:p>
          <a:p>
            <a:pPr marL="457200" lvl="0" indent="-336550" algn="l" rtl="0">
              <a:lnSpc>
                <a:spcPct val="100000"/>
              </a:lnSpc>
              <a:spcBef>
                <a:spcPts val="0"/>
              </a:spcBef>
              <a:spcAft>
                <a:spcPts val="0"/>
              </a:spcAft>
              <a:buSzPts val="1700"/>
              <a:buFont typeface="Trebuchet MS"/>
              <a:buChar char="•"/>
            </a:pPr>
            <a:r>
              <a:rPr lang="en-US" sz="1700">
                <a:latin typeface="Trebuchet MS"/>
                <a:ea typeface="Trebuchet MS"/>
                <a:cs typeface="Trebuchet MS"/>
                <a:sym typeface="Trebuchet MS"/>
              </a:rPr>
              <a:t>When in doubt, ask your professor or a librarians!</a:t>
            </a:r>
            <a:endParaRPr sz="1700">
              <a:latin typeface="Trebuchet MS"/>
              <a:ea typeface="Trebuchet MS"/>
              <a:cs typeface="Trebuchet MS"/>
              <a:sym typeface="Trebuchet M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grpSp>
        <p:nvGrpSpPr>
          <p:cNvPr id="299" name="Google Shape;299;g3f9ee41cee2_0_405"/>
          <p:cNvGrpSpPr/>
          <p:nvPr/>
        </p:nvGrpSpPr>
        <p:grpSpPr>
          <a:xfrm>
            <a:off x="5456398" y="-196621"/>
            <a:ext cx="4848579" cy="5464832"/>
            <a:chOff x="0" y="-38100"/>
            <a:chExt cx="2553900" cy="2878500"/>
          </a:xfrm>
        </p:grpSpPr>
        <p:sp>
          <p:nvSpPr>
            <p:cNvPr id="300" name="Google Shape;300;g3f9ee41cee2_0_405"/>
            <p:cNvSpPr/>
            <p:nvPr/>
          </p:nvSpPr>
          <p:spPr>
            <a:xfrm>
              <a:off x="0" y="0"/>
              <a:ext cx="2553879" cy="2840271"/>
            </a:xfrm>
            <a:custGeom>
              <a:avLst/>
              <a:gdLst/>
              <a:ahLst/>
              <a:cxnLst/>
              <a:rect l="l" t="t" r="r" b="b"/>
              <a:pathLst>
                <a:path w="2553879" h="2840271" extrusionOk="0">
                  <a:moveTo>
                    <a:pt x="0" y="0"/>
                  </a:moveTo>
                  <a:lnTo>
                    <a:pt x="2553879" y="0"/>
                  </a:lnTo>
                  <a:lnTo>
                    <a:pt x="2553879" y="2840271"/>
                  </a:lnTo>
                  <a:lnTo>
                    <a:pt x="0" y="2840271"/>
                  </a:lnTo>
                  <a:close/>
                </a:path>
              </a:pathLst>
            </a:custGeom>
            <a:solidFill>
              <a:srgbClr val="6780D3"/>
            </a:solidFill>
            <a:ln>
              <a:noFill/>
            </a:ln>
          </p:spPr>
          <p:txBody>
            <a:bodyPr/>
            <a:lstStyle/>
            <a:p>
              <a:endParaRPr lang="en-US"/>
            </a:p>
          </p:txBody>
        </p:sp>
        <p:sp>
          <p:nvSpPr>
            <p:cNvPr id="301" name="Google Shape;301;g3f9ee41cee2_0_405"/>
            <p:cNvSpPr txBox="1"/>
            <p:nvPr/>
          </p:nvSpPr>
          <p:spPr>
            <a:xfrm>
              <a:off x="0" y="-38100"/>
              <a:ext cx="2553900" cy="2878500"/>
            </a:xfrm>
            <a:prstGeom prst="rect">
              <a:avLst/>
            </a:prstGeom>
            <a:noFill/>
            <a:ln>
              <a:noFill/>
            </a:ln>
          </p:spPr>
          <p:txBody>
            <a:bodyPr spcFirstLastPara="1" wrap="square" lIns="25400" tIns="25400" rIns="25400" bIns="25400" anchor="ctr" anchorCtr="0">
              <a:noAutofit/>
            </a:bodyPr>
            <a:lstStyle/>
            <a:p>
              <a:pPr marL="0" marR="0" lvl="0" indent="0" algn="ctr" rtl="0">
                <a:lnSpc>
                  <a:spcPct val="147722"/>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302" name="Google Shape;302;g3f9ee41cee2_0_405"/>
          <p:cNvSpPr txBox="1"/>
          <p:nvPr/>
        </p:nvSpPr>
        <p:spPr>
          <a:xfrm>
            <a:off x="412725" y="297902"/>
            <a:ext cx="4589400" cy="1237500"/>
          </a:xfrm>
          <a:prstGeom prst="rect">
            <a:avLst/>
          </a:prstGeom>
          <a:noFill/>
          <a:ln>
            <a:noFill/>
          </a:ln>
        </p:spPr>
        <p:txBody>
          <a:bodyPr spcFirstLastPara="1" wrap="square" lIns="0" tIns="0" rIns="0" bIns="0" anchor="t" anchorCtr="0">
            <a:spAutoFit/>
          </a:bodyPr>
          <a:lstStyle/>
          <a:p>
            <a:pPr marL="0" marR="0" lvl="0" indent="0" algn="l" rtl="0">
              <a:lnSpc>
                <a:spcPct val="101000"/>
              </a:lnSpc>
              <a:spcBef>
                <a:spcPts val="0"/>
              </a:spcBef>
              <a:spcAft>
                <a:spcPts val="0"/>
              </a:spcAft>
              <a:buNone/>
            </a:pPr>
            <a:r>
              <a:rPr lang="en-US" sz="4000" b="1" i="0" u="none" strike="noStrike" cap="none">
                <a:solidFill>
                  <a:srgbClr val="101010"/>
                </a:solidFill>
                <a:latin typeface="Bebas Neue"/>
                <a:ea typeface="Bebas Neue"/>
                <a:cs typeface="Bebas Neue"/>
                <a:sym typeface="Bebas Neue"/>
              </a:rPr>
              <a:t>Ai, Research Processes, &amp; Information ecosystems </a:t>
            </a:r>
            <a:endParaRPr sz="700"/>
          </a:p>
        </p:txBody>
      </p:sp>
      <p:sp>
        <p:nvSpPr>
          <p:cNvPr id="303" name="Google Shape;303;g3f9ee41cee2_0_405"/>
          <p:cNvSpPr txBox="1"/>
          <p:nvPr/>
        </p:nvSpPr>
        <p:spPr>
          <a:xfrm>
            <a:off x="390975" y="1875188"/>
            <a:ext cx="4632900" cy="1727100"/>
          </a:xfrm>
          <a:prstGeom prst="rect">
            <a:avLst/>
          </a:prstGeom>
          <a:noFill/>
          <a:ln>
            <a:noFill/>
          </a:ln>
        </p:spPr>
        <p:txBody>
          <a:bodyPr spcFirstLastPara="1" wrap="square" lIns="0" tIns="0" rIns="0" bIns="0" anchor="t" anchorCtr="0">
            <a:spAutoFit/>
          </a:bodyPr>
          <a:lstStyle/>
          <a:p>
            <a:pPr marL="0" marR="0" lvl="0" indent="0" algn="l" rtl="0">
              <a:lnSpc>
                <a:spcPct val="140011"/>
              </a:lnSpc>
              <a:spcBef>
                <a:spcPts val="0"/>
              </a:spcBef>
              <a:spcAft>
                <a:spcPts val="0"/>
              </a:spcAft>
              <a:buNone/>
            </a:pPr>
            <a:r>
              <a:rPr lang="en-US" sz="1700" b="0" i="0" u="none" strike="noStrike" cap="none">
                <a:solidFill>
                  <a:srgbClr val="101010"/>
                </a:solidFill>
                <a:latin typeface="Arial"/>
                <a:ea typeface="Arial"/>
                <a:cs typeface="Arial"/>
                <a:sym typeface="Arial"/>
              </a:rPr>
              <a:t>Generative AI is changing how information is:</a:t>
            </a:r>
            <a:endParaRPr sz="700"/>
          </a:p>
          <a:p>
            <a:pPr marL="368300" marR="0" lvl="1" indent="-184150" algn="l" rtl="0">
              <a:lnSpc>
                <a:spcPct val="140011"/>
              </a:lnSpc>
              <a:spcBef>
                <a:spcPts val="0"/>
              </a:spcBef>
              <a:spcAft>
                <a:spcPts val="0"/>
              </a:spcAft>
              <a:buClr>
                <a:srgbClr val="101010"/>
              </a:buClr>
              <a:buSzPts val="1700"/>
              <a:buFont typeface="Arial"/>
              <a:buChar char="•"/>
            </a:pPr>
            <a:r>
              <a:rPr lang="en-US" sz="1700" b="0" i="0" u="none" strike="noStrike" cap="none">
                <a:solidFill>
                  <a:srgbClr val="101010"/>
                </a:solidFill>
                <a:latin typeface="Arial"/>
                <a:ea typeface="Arial"/>
                <a:cs typeface="Arial"/>
                <a:sym typeface="Arial"/>
              </a:rPr>
              <a:t>Created</a:t>
            </a:r>
            <a:endParaRPr sz="700"/>
          </a:p>
          <a:p>
            <a:pPr marL="368300" marR="0" lvl="1" indent="-184150" algn="l" rtl="0">
              <a:lnSpc>
                <a:spcPct val="140011"/>
              </a:lnSpc>
              <a:spcBef>
                <a:spcPts val="0"/>
              </a:spcBef>
              <a:spcAft>
                <a:spcPts val="0"/>
              </a:spcAft>
              <a:buClr>
                <a:srgbClr val="101010"/>
              </a:buClr>
              <a:buSzPts val="1700"/>
              <a:buFont typeface="Arial"/>
              <a:buChar char="•"/>
            </a:pPr>
            <a:r>
              <a:rPr lang="en-US" sz="1700" b="0" i="0" u="none" strike="noStrike" cap="none">
                <a:solidFill>
                  <a:srgbClr val="101010"/>
                </a:solidFill>
                <a:latin typeface="Arial"/>
                <a:ea typeface="Arial"/>
                <a:cs typeface="Arial"/>
                <a:sym typeface="Arial"/>
              </a:rPr>
              <a:t>Discovered</a:t>
            </a:r>
            <a:endParaRPr sz="700"/>
          </a:p>
          <a:p>
            <a:pPr marL="368300" marR="0" lvl="1" indent="-184150" algn="l" rtl="0">
              <a:lnSpc>
                <a:spcPct val="140011"/>
              </a:lnSpc>
              <a:spcBef>
                <a:spcPts val="0"/>
              </a:spcBef>
              <a:spcAft>
                <a:spcPts val="0"/>
              </a:spcAft>
              <a:buClr>
                <a:srgbClr val="101010"/>
              </a:buClr>
              <a:buSzPts val="1700"/>
              <a:buFont typeface="Arial"/>
              <a:buChar char="•"/>
            </a:pPr>
            <a:r>
              <a:rPr lang="en-US" sz="1700" b="0" i="0" u="none" strike="noStrike" cap="none">
                <a:solidFill>
                  <a:srgbClr val="101010"/>
                </a:solidFill>
                <a:latin typeface="Arial"/>
                <a:ea typeface="Arial"/>
                <a:cs typeface="Arial"/>
                <a:sym typeface="Arial"/>
              </a:rPr>
              <a:t>Communicated</a:t>
            </a:r>
            <a:endParaRPr sz="700"/>
          </a:p>
          <a:p>
            <a:pPr marL="368300" marR="0" lvl="1" indent="-184150" algn="l" rtl="0">
              <a:lnSpc>
                <a:spcPct val="140011"/>
              </a:lnSpc>
              <a:spcBef>
                <a:spcPts val="0"/>
              </a:spcBef>
              <a:spcAft>
                <a:spcPts val="0"/>
              </a:spcAft>
              <a:buClr>
                <a:srgbClr val="101010"/>
              </a:buClr>
              <a:buSzPts val="1700"/>
              <a:buFont typeface="Arial"/>
              <a:buChar char="•"/>
            </a:pPr>
            <a:r>
              <a:rPr lang="en-US" sz="1700" b="0" i="0" u="none" strike="noStrike" cap="none">
                <a:solidFill>
                  <a:srgbClr val="101010"/>
                </a:solidFill>
                <a:latin typeface="Arial"/>
                <a:ea typeface="Arial"/>
                <a:cs typeface="Arial"/>
                <a:sym typeface="Arial"/>
              </a:rPr>
              <a:t>Evaluated and Perceived</a:t>
            </a:r>
            <a:endParaRPr sz="700"/>
          </a:p>
        </p:txBody>
      </p:sp>
      <p:sp>
        <p:nvSpPr>
          <p:cNvPr id="304" name="Google Shape;304;g3f9ee41cee2_0_405"/>
          <p:cNvSpPr/>
          <p:nvPr/>
        </p:nvSpPr>
        <p:spPr>
          <a:xfrm>
            <a:off x="5861113" y="365919"/>
            <a:ext cx="2768538" cy="4411664"/>
          </a:xfrm>
          <a:custGeom>
            <a:avLst/>
            <a:gdLst/>
            <a:ahLst/>
            <a:cxnLst/>
            <a:rect l="l" t="t" r="r" b="b"/>
            <a:pathLst>
              <a:path w="5537075" h="8823327" extrusionOk="0">
                <a:moveTo>
                  <a:pt x="0" y="0"/>
                </a:moveTo>
                <a:lnTo>
                  <a:pt x="5537075" y="0"/>
                </a:lnTo>
                <a:lnTo>
                  <a:pt x="5537075" y="8823326"/>
                </a:lnTo>
                <a:lnTo>
                  <a:pt x="0" y="8823326"/>
                </a:lnTo>
                <a:lnTo>
                  <a:pt x="0" y="0"/>
                </a:lnTo>
                <a:close/>
              </a:path>
            </a:pathLst>
          </a:custGeom>
          <a:blipFill rotWithShape="1">
            <a:blip r:embed="rId3">
              <a:alphaModFix/>
            </a:blip>
            <a:stretch>
              <a:fillRect t="-8371" r="-78581" b="-3701"/>
            </a:stretch>
          </a:blipFill>
          <a:ln>
            <a:noFill/>
          </a:ln>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graphicFrame>
        <p:nvGraphicFramePr>
          <p:cNvPr id="309" name="Google Shape;309;g3f9ee41cee2_0_1"/>
          <p:cNvGraphicFramePr/>
          <p:nvPr/>
        </p:nvGraphicFramePr>
        <p:xfrm>
          <a:off x="-187126" y="0"/>
          <a:ext cx="3000000" cy="3000000"/>
        </p:xfrm>
        <a:graphic>
          <a:graphicData uri="http://schemas.openxmlformats.org/drawingml/2006/table">
            <a:tbl>
              <a:tblPr>
                <a:noFill/>
                <a:tableStyleId>{6AC39316-E36B-4874-BB2A-E07CD45FA9FE}</a:tableStyleId>
              </a:tblPr>
              <a:tblGrid>
                <a:gridCol w="4851275">
                  <a:extLst>
                    <a:ext uri="{9D8B030D-6E8A-4147-A177-3AD203B41FA5}">
                      <a16:colId xmlns:a16="http://schemas.microsoft.com/office/drawing/2014/main" val="20000"/>
                    </a:ext>
                  </a:extLst>
                </a:gridCol>
                <a:gridCol w="4479875">
                  <a:extLst>
                    <a:ext uri="{9D8B030D-6E8A-4147-A177-3AD203B41FA5}">
                      <a16:colId xmlns:a16="http://schemas.microsoft.com/office/drawing/2014/main" val="20001"/>
                    </a:ext>
                  </a:extLst>
                </a:gridCol>
              </a:tblGrid>
              <a:tr h="1257525">
                <a:tc>
                  <a:txBody>
                    <a:bodyPr/>
                    <a:lstStyle/>
                    <a:p>
                      <a:pPr marL="0" marR="0" lvl="0" indent="0" algn="ctr" rtl="0">
                        <a:lnSpc>
                          <a:spcPct val="140006"/>
                        </a:lnSpc>
                        <a:spcBef>
                          <a:spcPts val="0"/>
                        </a:spcBef>
                        <a:spcAft>
                          <a:spcPts val="0"/>
                        </a:spcAft>
                        <a:buNone/>
                      </a:pPr>
                      <a:r>
                        <a:rPr lang="en-US" sz="2900" b="1" u="none" strike="noStrike" cap="none">
                          <a:solidFill>
                            <a:srgbClr val="000000"/>
                          </a:solidFill>
                          <a:latin typeface="Montserrat"/>
                          <a:ea typeface="Montserrat"/>
                          <a:cs typeface="Montserrat"/>
                          <a:sym typeface="Montserrat"/>
                        </a:rPr>
                        <a:t>MYTH</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4998AD"/>
                    </a:solidFill>
                  </a:tcPr>
                </a:tc>
                <a:tc>
                  <a:txBody>
                    <a:bodyPr/>
                    <a:lstStyle/>
                    <a:p>
                      <a:pPr marL="0" marR="0" lvl="0" indent="0" algn="ctr" rtl="0">
                        <a:lnSpc>
                          <a:spcPct val="140006"/>
                        </a:lnSpc>
                        <a:spcBef>
                          <a:spcPts val="0"/>
                        </a:spcBef>
                        <a:spcAft>
                          <a:spcPts val="0"/>
                        </a:spcAft>
                        <a:buNone/>
                      </a:pPr>
                      <a:r>
                        <a:rPr lang="en-US" sz="2900" b="1" u="none" strike="noStrike" cap="none">
                          <a:solidFill>
                            <a:srgbClr val="000000"/>
                          </a:solidFill>
                          <a:latin typeface="Montserrat"/>
                          <a:ea typeface="Montserrat"/>
                          <a:cs typeface="Montserrat"/>
                          <a:sym typeface="Montserrat"/>
                        </a:rPr>
                        <a:t>REALITY</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4998AD"/>
                    </a:solidFill>
                  </a:tcPr>
                </a:tc>
                <a:extLst>
                  <a:ext uri="{0D108BD9-81ED-4DB2-BD59-A6C34878D82A}">
                    <a16:rowId xmlns:a16="http://schemas.microsoft.com/office/drawing/2014/main" val="10000"/>
                  </a:ext>
                </a:extLst>
              </a:tr>
              <a:tr h="1314250">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Montserrat"/>
                          <a:ea typeface="Montserrat"/>
                          <a:cs typeface="Montserrat"/>
                          <a:sym typeface="Montserrat"/>
                        </a:rPr>
                        <a:t>AI is replacing researchers.</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98BEC8"/>
                    </a:solidFill>
                  </a:tcPr>
                </a:tc>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Montserrat"/>
                          <a:ea typeface="Montserrat"/>
                          <a:cs typeface="Montserrat"/>
                          <a:sym typeface="Montserrat"/>
                        </a:rPr>
                        <a:t>AI automates tasks, not scholarly communication or judgment.</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98BEC8"/>
                    </a:solidFill>
                  </a:tcPr>
                </a:tc>
                <a:extLst>
                  <a:ext uri="{0D108BD9-81ED-4DB2-BD59-A6C34878D82A}">
                    <a16:rowId xmlns:a16="http://schemas.microsoft.com/office/drawing/2014/main" val="10001"/>
                  </a:ext>
                </a:extLst>
              </a:tr>
              <a:tr h="1200800">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Montserrat"/>
                          <a:ea typeface="Montserrat"/>
                          <a:cs typeface="Montserrat"/>
                          <a:sym typeface="Montserrat"/>
                        </a:rPr>
                        <a:t>AI knows everything.</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98BEC8"/>
                    </a:solidFill>
                  </a:tcPr>
                </a:tc>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Montserrat"/>
                          <a:ea typeface="Montserrat"/>
                          <a:cs typeface="Montserrat"/>
                          <a:sym typeface="Montserrat"/>
                        </a:rPr>
                        <a:t>AI tools like ChatGPT predict language and may be confidently wrong. Also prone to bias and hallucination. </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98BEC8"/>
                    </a:solidFill>
                  </a:tcPr>
                </a:tc>
                <a:extLst>
                  <a:ext uri="{0D108BD9-81ED-4DB2-BD59-A6C34878D82A}">
                    <a16:rowId xmlns:a16="http://schemas.microsoft.com/office/drawing/2014/main" val="10002"/>
                  </a:ext>
                </a:extLst>
              </a:tr>
              <a:tr h="1370950">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Montserrat"/>
                          <a:ea typeface="Montserrat"/>
                          <a:cs typeface="Montserrat"/>
                          <a:sym typeface="Montserrat"/>
                        </a:rPr>
                        <a:t>AI detectors are reliable.</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98BEC8"/>
                    </a:solidFill>
                  </a:tcPr>
                </a:tc>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Montserrat"/>
                          <a:ea typeface="Montserrat"/>
                          <a:cs typeface="Montserrat"/>
                          <a:sym typeface="Montserrat"/>
                        </a:rPr>
                        <a:t>Detection tools have significant limitations. and often misidentify submitted work </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98BEC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graphicFrame>
        <p:nvGraphicFramePr>
          <p:cNvPr id="314" name="Google Shape;314;g3f9ee41cee2_0_238"/>
          <p:cNvGraphicFramePr/>
          <p:nvPr/>
        </p:nvGraphicFramePr>
        <p:xfrm>
          <a:off x="0" y="0"/>
          <a:ext cx="9144050" cy="5208400"/>
        </p:xfrm>
        <a:graphic>
          <a:graphicData uri="http://schemas.openxmlformats.org/drawingml/2006/table">
            <a:tbl>
              <a:tblPr>
                <a:noFill/>
                <a:tableStyleId>{6AC39316-E36B-4874-BB2A-E07CD45FA9FE}</a:tableStyleId>
              </a:tblPr>
              <a:tblGrid>
                <a:gridCol w="3210500">
                  <a:extLst>
                    <a:ext uri="{9D8B030D-6E8A-4147-A177-3AD203B41FA5}">
                      <a16:colId xmlns:a16="http://schemas.microsoft.com/office/drawing/2014/main" val="20000"/>
                    </a:ext>
                  </a:extLst>
                </a:gridCol>
                <a:gridCol w="2966775">
                  <a:extLst>
                    <a:ext uri="{9D8B030D-6E8A-4147-A177-3AD203B41FA5}">
                      <a16:colId xmlns:a16="http://schemas.microsoft.com/office/drawing/2014/main" val="20001"/>
                    </a:ext>
                  </a:extLst>
                </a:gridCol>
                <a:gridCol w="2966775">
                  <a:extLst>
                    <a:ext uri="{9D8B030D-6E8A-4147-A177-3AD203B41FA5}">
                      <a16:colId xmlns:a16="http://schemas.microsoft.com/office/drawing/2014/main" val="20002"/>
                    </a:ext>
                  </a:extLst>
                </a:gridCol>
              </a:tblGrid>
              <a:tr h="958500">
                <a:tc>
                  <a:txBody>
                    <a:bodyPr/>
                    <a:lstStyle/>
                    <a:p>
                      <a:pPr marL="0" marR="0" lvl="0" indent="0" algn="ctr" rtl="0">
                        <a:lnSpc>
                          <a:spcPct val="140000"/>
                        </a:lnSpc>
                        <a:spcBef>
                          <a:spcPts val="0"/>
                        </a:spcBef>
                        <a:spcAft>
                          <a:spcPts val="0"/>
                        </a:spcAft>
                        <a:buNone/>
                      </a:pPr>
                      <a:r>
                        <a:rPr lang="en-US" sz="2500" b="1" u="none" strike="noStrike" cap="none">
                          <a:solidFill>
                            <a:srgbClr val="000000"/>
                          </a:solidFill>
                          <a:latin typeface="Bebas Neue"/>
                          <a:ea typeface="Bebas Neue"/>
                          <a:cs typeface="Bebas Neue"/>
                          <a:sym typeface="Bebas Neue"/>
                        </a:rPr>
                        <a:t>STEP</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00"/>
                        </a:lnSpc>
                        <a:spcBef>
                          <a:spcPts val="0"/>
                        </a:spcBef>
                        <a:spcAft>
                          <a:spcPts val="0"/>
                        </a:spcAft>
                        <a:buNone/>
                      </a:pPr>
                      <a:r>
                        <a:rPr lang="en-US" sz="2500" b="1" u="none" strike="noStrike" cap="none">
                          <a:solidFill>
                            <a:srgbClr val="000000"/>
                          </a:solidFill>
                          <a:latin typeface="Bebas Neue"/>
                          <a:ea typeface="Bebas Neue"/>
                          <a:cs typeface="Bebas Neue"/>
                          <a:sym typeface="Bebas Neue"/>
                        </a:rPr>
                        <a:t>AI CAN...</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00"/>
                        </a:lnSpc>
                        <a:spcBef>
                          <a:spcPts val="0"/>
                        </a:spcBef>
                        <a:spcAft>
                          <a:spcPts val="0"/>
                        </a:spcAft>
                        <a:buNone/>
                      </a:pPr>
                      <a:r>
                        <a:rPr lang="en-US" sz="2500" b="1" u="none" strike="noStrike" cap="none">
                          <a:solidFill>
                            <a:srgbClr val="000000"/>
                          </a:solidFill>
                          <a:latin typeface="Bebas Neue"/>
                          <a:ea typeface="Bebas Neue"/>
                          <a:cs typeface="Bebas Neue"/>
                          <a:sym typeface="Bebas Neue"/>
                        </a:rPr>
                        <a:t>Human responsibility</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extLst>
                  <a:ext uri="{0D108BD9-81ED-4DB2-BD59-A6C34878D82A}">
                    <a16:rowId xmlns:a16="http://schemas.microsoft.com/office/drawing/2014/main" val="10000"/>
                  </a:ext>
                </a:extLst>
              </a:tr>
              <a:tr h="705075">
                <a:tc>
                  <a:txBody>
                    <a:bodyPr/>
                    <a:lstStyle/>
                    <a:p>
                      <a:pPr marL="0" marR="0" lvl="0" indent="0" algn="ctr" rtl="0">
                        <a:lnSpc>
                          <a:spcPct val="140010"/>
                        </a:lnSpc>
                        <a:spcBef>
                          <a:spcPts val="0"/>
                        </a:spcBef>
                        <a:spcAft>
                          <a:spcPts val="0"/>
                        </a:spcAft>
                        <a:buNone/>
                      </a:pPr>
                      <a:r>
                        <a:rPr lang="en-US" sz="2000" u="none" strike="noStrike" cap="none">
                          <a:solidFill>
                            <a:srgbClr val="000000"/>
                          </a:solidFill>
                          <a:latin typeface="Bebas Neue"/>
                          <a:ea typeface="Bebas Neue"/>
                          <a:cs typeface="Bebas Neue"/>
                          <a:sym typeface="Bebas Neue"/>
                        </a:rPr>
                        <a:t>Brainstorming</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16"/>
                        </a:lnSpc>
                        <a:spcBef>
                          <a:spcPts val="0"/>
                        </a:spcBef>
                        <a:spcAft>
                          <a:spcPts val="0"/>
                        </a:spcAft>
                        <a:buNone/>
                      </a:pPr>
                      <a:r>
                        <a:rPr lang="en-US" sz="1200" u="none" strike="noStrike" cap="none">
                          <a:solidFill>
                            <a:srgbClr val="000000"/>
                          </a:solidFill>
                          <a:latin typeface="Arial"/>
                          <a:ea typeface="Arial"/>
                          <a:cs typeface="Arial"/>
                          <a:sym typeface="Arial"/>
                        </a:rPr>
                        <a:t>Generate Ideas</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tc>
                  <a:txBody>
                    <a:bodyPr/>
                    <a:lstStyle/>
                    <a:p>
                      <a:pPr marL="0" marR="0" lvl="0" indent="0" algn="ctr" rtl="0">
                        <a:lnSpc>
                          <a:spcPct val="140000"/>
                        </a:lnSpc>
                        <a:spcBef>
                          <a:spcPts val="0"/>
                        </a:spcBef>
                        <a:spcAft>
                          <a:spcPts val="0"/>
                        </a:spcAft>
                        <a:buNone/>
                      </a:pPr>
                      <a:r>
                        <a:rPr lang="en-US" sz="800" u="none" strike="noStrike" cap="none">
                          <a:solidFill>
                            <a:srgbClr val="000000"/>
                          </a:solidFill>
                          <a:latin typeface="Arial"/>
                          <a:ea typeface="Arial"/>
                          <a:cs typeface="Arial"/>
                          <a:sym typeface="Arial"/>
                        </a:rPr>
                        <a:t>Ensuring suggestions meet research or assignment needs, have an appropriate scope, does not merely recylce existing research or ideas </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extLst>
                  <a:ext uri="{0D108BD9-81ED-4DB2-BD59-A6C34878D82A}">
                    <a16:rowId xmlns:a16="http://schemas.microsoft.com/office/drawing/2014/main" val="10001"/>
                  </a:ext>
                </a:extLst>
              </a:tr>
              <a:tr h="705075">
                <a:tc>
                  <a:txBody>
                    <a:bodyPr/>
                    <a:lstStyle/>
                    <a:p>
                      <a:pPr marL="0" marR="0" lvl="0" indent="0" algn="ctr" rtl="0">
                        <a:lnSpc>
                          <a:spcPct val="140010"/>
                        </a:lnSpc>
                        <a:spcBef>
                          <a:spcPts val="0"/>
                        </a:spcBef>
                        <a:spcAft>
                          <a:spcPts val="0"/>
                        </a:spcAft>
                        <a:buNone/>
                      </a:pPr>
                      <a:r>
                        <a:rPr lang="en-US" sz="2000" u="none" strike="noStrike" cap="none">
                          <a:solidFill>
                            <a:srgbClr val="000000"/>
                          </a:solidFill>
                          <a:latin typeface="Bebas Neue"/>
                          <a:ea typeface="Bebas Neue"/>
                          <a:cs typeface="Bebas Neue"/>
                          <a:sym typeface="Bebas Neue"/>
                        </a:rPr>
                        <a:t>Information Searching</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16"/>
                        </a:lnSpc>
                        <a:spcBef>
                          <a:spcPts val="0"/>
                        </a:spcBef>
                        <a:spcAft>
                          <a:spcPts val="0"/>
                        </a:spcAft>
                        <a:buNone/>
                      </a:pPr>
                      <a:r>
                        <a:rPr lang="en-US" sz="1200" u="none" strike="noStrike" cap="none">
                          <a:solidFill>
                            <a:srgbClr val="000000"/>
                          </a:solidFill>
                          <a:latin typeface="Arial"/>
                          <a:ea typeface="Arial"/>
                          <a:cs typeface="Arial"/>
                          <a:sym typeface="Arial"/>
                        </a:rPr>
                        <a:t>Suggest Search Strategies</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tc>
                  <a:txBody>
                    <a:bodyPr/>
                    <a:lstStyle/>
                    <a:p>
                      <a:pPr marL="0" marR="0" lvl="0" indent="0" algn="ctr" rtl="0">
                        <a:lnSpc>
                          <a:spcPct val="140000"/>
                        </a:lnSpc>
                        <a:spcBef>
                          <a:spcPts val="0"/>
                        </a:spcBef>
                        <a:spcAft>
                          <a:spcPts val="0"/>
                        </a:spcAft>
                        <a:buNone/>
                      </a:pPr>
                      <a:r>
                        <a:rPr lang="en-US" sz="800" u="none" strike="noStrike" cap="none">
                          <a:solidFill>
                            <a:srgbClr val="000000"/>
                          </a:solidFill>
                          <a:latin typeface="Arial"/>
                          <a:ea typeface="Arial"/>
                          <a:cs typeface="Arial"/>
                          <a:sym typeface="Arial"/>
                        </a:rPr>
                        <a:t>Ensuring the suggestions are relevant, are appropriately broad or narrow depending on needs, suggest strategies that are possible with where you are searching</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extLst>
                  <a:ext uri="{0D108BD9-81ED-4DB2-BD59-A6C34878D82A}">
                    <a16:rowId xmlns:a16="http://schemas.microsoft.com/office/drawing/2014/main" val="10002"/>
                  </a:ext>
                </a:extLst>
              </a:tr>
              <a:tr h="705075">
                <a:tc>
                  <a:txBody>
                    <a:bodyPr/>
                    <a:lstStyle/>
                    <a:p>
                      <a:pPr marL="0" marR="0" lvl="0" indent="0" algn="ctr" rtl="0">
                        <a:lnSpc>
                          <a:spcPct val="140010"/>
                        </a:lnSpc>
                        <a:spcBef>
                          <a:spcPts val="0"/>
                        </a:spcBef>
                        <a:spcAft>
                          <a:spcPts val="0"/>
                        </a:spcAft>
                        <a:buNone/>
                      </a:pPr>
                      <a:r>
                        <a:rPr lang="en-US" sz="2000" u="none" strike="noStrike" cap="none">
                          <a:solidFill>
                            <a:srgbClr val="000000"/>
                          </a:solidFill>
                          <a:latin typeface="Bebas Neue"/>
                          <a:ea typeface="Bebas Neue"/>
                          <a:cs typeface="Bebas Neue"/>
                          <a:sym typeface="Bebas Neue"/>
                        </a:rPr>
                        <a:t>Reading &amp; Synthesizing Sources</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16"/>
                        </a:lnSpc>
                        <a:spcBef>
                          <a:spcPts val="0"/>
                        </a:spcBef>
                        <a:spcAft>
                          <a:spcPts val="0"/>
                        </a:spcAft>
                        <a:buNone/>
                      </a:pPr>
                      <a:r>
                        <a:rPr lang="en-US" sz="1200" u="none" strike="noStrike" cap="none">
                          <a:solidFill>
                            <a:srgbClr val="000000"/>
                          </a:solidFill>
                          <a:latin typeface="Arial"/>
                          <a:ea typeface="Arial"/>
                          <a:cs typeface="Arial"/>
                          <a:sym typeface="Arial"/>
                        </a:rPr>
                        <a:t>Summarize Sources</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tc>
                  <a:txBody>
                    <a:bodyPr/>
                    <a:lstStyle/>
                    <a:p>
                      <a:pPr marL="0" marR="0" lvl="0" indent="0" algn="ctr" rtl="0">
                        <a:lnSpc>
                          <a:spcPct val="140000"/>
                        </a:lnSpc>
                        <a:spcBef>
                          <a:spcPts val="0"/>
                        </a:spcBef>
                        <a:spcAft>
                          <a:spcPts val="0"/>
                        </a:spcAft>
                        <a:buNone/>
                      </a:pPr>
                      <a:r>
                        <a:rPr lang="en-US" sz="800" u="none" strike="noStrike" cap="none">
                          <a:solidFill>
                            <a:srgbClr val="000000"/>
                          </a:solidFill>
                          <a:latin typeface="Arial"/>
                          <a:ea typeface="Arial"/>
                          <a:cs typeface="Arial"/>
                          <a:sym typeface="Arial"/>
                        </a:rPr>
                        <a:t>Ensuring the AI Output Is accurate, free of bias or hallucinations, and logically links sources </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extLst>
                  <a:ext uri="{0D108BD9-81ED-4DB2-BD59-A6C34878D82A}">
                    <a16:rowId xmlns:a16="http://schemas.microsoft.com/office/drawing/2014/main" val="10003"/>
                  </a:ext>
                </a:extLst>
              </a:tr>
              <a:tr h="705075">
                <a:tc>
                  <a:txBody>
                    <a:bodyPr/>
                    <a:lstStyle/>
                    <a:p>
                      <a:pPr marL="0" marR="0" lvl="0" indent="0" algn="ctr" rtl="0">
                        <a:lnSpc>
                          <a:spcPct val="140010"/>
                        </a:lnSpc>
                        <a:spcBef>
                          <a:spcPts val="0"/>
                        </a:spcBef>
                        <a:spcAft>
                          <a:spcPts val="0"/>
                        </a:spcAft>
                        <a:buNone/>
                      </a:pPr>
                      <a:r>
                        <a:rPr lang="en-US" sz="2000" u="none" strike="noStrike" cap="none">
                          <a:solidFill>
                            <a:srgbClr val="000000"/>
                          </a:solidFill>
                          <a:latin typeface="Bebas Neue"/>
                          <a:ea typeface="Bebas Neue"/>
                          <a:cs typeface="Bebas Neue"/>
                          <a:sym typeface="Bebas Neue"/>
                        </a:rPr>
                        <a:t>Writing</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16"/>
                        </a:lnSpc>
                        <a:spcBef>
                          <a:spcPts val="0"/>
                        </a:spcBef>
                        <a:spcAft>
                          <a:spcPts val="0"/>
                        </a:spcAft>
                        <a:buNone/>
                      </a:pPr>
                      <a:r>
                        <a:rPr lang="en-US" sz="1200" u="none" strike="noStrike" cap="none">
                          <a:solidFill>
                            <a:srgbClr val="000000"/>
                          </a:solidFill>
                          <a:latin typeface="Arial"/>
                          <a:ea typeface="Arial"/>
                          <a:cs typeface="Arial"/>
                          <a:sym typeface="Arial"/>
                        </a:rPr>
                        <a:t>Draft, Organize</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tc>
                  <a:txBody>
                    <a:bodyPr/>
                    <a:lstStyle/>
                    <a:p>
                      <a:pPr marL="0" marR="0" lvl="0" indent="0" algn="ctr" rtl="0">
                        <a:lnSpc>
                          <a:spcPct val="140000"/>
                        </a:lnSpc>
                        <a:spcBef>
                          <a:spcPts val="0"/>
                        </a:spcBef>
                        <a:spcAft>
                          <a:spcPts val="0"/>
                        </a:spcAft>
                        <a:buNone/>
                      </a:pPr>
                      <a:r>
                        <a:rPr lang="en-US" sz="800" u="none" strike="noStrike" cap="none">
                          <a:solidFill>
                            <a:srgbClr val="000000"/>
                          </a:solidFill>
                          <a:latin typeface="Arial"/>
                          <a:ea typeface="Arial"/>
                          <a:cs typeface="Arial"/>
                          <a:sym typeface="Arial"/>
                        </a:rPr>
                        <a:t>Ensuring appropriate scope, formatting, Information, and citation. Consider if output may contain copyrighted material or IP not appropriate for your own use</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extLst>
                  <a:ext uri="{0D108BD9-81ED-4DB2-BD59-A6C34878D82A}">
                    <a16:rowId xmlns:a16="http://schemas.microsoft.com/office/drawing/2014/main" val="10004"/>
                  </a:ext>
                </a:extLst>
              </a:tr>
              <a:tr h="705075">
                <a:tc>
                  <a:txBody>
                    <a:bodyPr/>
                    <a:lstStyle/>
                    <a:p>
                      <a:pPr marL="0" marR="0" lvl="0" indent="0" algn="ctr" rtl="0">
                        <a:lnSpc>
                          <a:spcPct val="140010"/>
                        </a:lnSpc>
                        <a:spcBef>
                          <a:spcPts val="0"/>
                        </a:spcBef>
                        <a:spcAft>
                          <a:spcPts val="0"/>
                        </a:spcAft>
                        <a:buNone/>
                      </a:pPr>
                      <a:r>
                        <a:rPr lang="en-US" sz="2000" u="none" strike="noStrike" cap="none">
                          <a:solidFill>
                            <a:srgbClr val="000000"/>
                          </a:solidFill>
                          <a:latin typeface="Bebas Neue"/>
                          <a:ea typeface="Bebas Neue"/>
                          <a:cs typeface="Bebas Neue"/>
                          <a:sym typeface="Bebas Neue"/>
                        </a:rPr>
                        <a:t>Editing</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16"/>
                        </a:lnSpc>
                        <a:spcBef>
                          <a:spcPts val="0"/>
                        </a:spcBef>
                        <a:spcAft>
                          <a:spcPts val="0"/>
                        </a:spcAft>
                        <a:buNone/>
                      </a:pPr>
                      <a:r>
                        <a:rPr lang="en-US" sz="1200" u="none" strike="noStrike" cap="none">
                          <a:solidFill>
                            <a:srgbClr val="000000"/>
                          </a:solidFill>
                          <a:latin typeface="Arial"/>
                          <a:ea typeface="Arial"/>
                          <a:cs typeface="Arial"/>
                          <a:sym typeface="Arial"/>
                        </a:rPr>
                        <a:t>Structure or Grammar Suggestions</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tc>
                  <a:txBody>
                    <a:bodyPr/>
                    <a:lstStyle/>
                    <a:p>
                      <a:pPr marL="0" marR="0" lvl="0" indent="0" algn="ctr" rtl="0">
                        <a:lnSpc>
                          <a:spcPct val="140000"/>
                        </a:lnSpc>
                        <a:spcBef>
                          <a:spcPts val="0"/>
                        </a:spcBef>
                        <a:spcAft>
                          <a:spcPts val="0"/>
                        </a:spcAft>
                        <a:buNone/>
                      </a:pPr>
                      <a:r>
                        <a:rPr lang="en-US" sz="800" u="none" strike="noStrike" cap="none">
                          <a:solidFill>
                            <a:srgbClr val="000000"/>
                          </a:solidFill>
                          <a:latin typeface="Arial"/>
                          <a:ea typeface="Arial"/>
                          <a:cs typeface="Arial"/>
                          <a:sym typeface="Arial"/>
                        </a:rPr>
                        <a:t>Ensuring suggestions are accurate, follow writing conventions, and are logical</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extLst>
                  <a:ext uri="{0D108BD9-81ED-4DB2-BD59-A6C34878D82A}">
                    <a16:rowId xmlns:a16="http://schemas.microsoft.com/office/drawing/2014/main" val="10005"/>
                  </a:ext>
                </a:extLst>
              </a:tr>
              <a:tr h="724525">
                <a:tc>
                  <a:txBody>
                    <a:bodyPr/>
                    <a:lstStyle/>
                    <a:p>
                      <a:pPr marL="0" marR="0" lvl="0" indent="0" algn="ctr" rtl="0">
                        <a:lnSpc>
                          <a:spcPct val="140010"/>
                        </a:lnSpc>
                        <a:spcBef>
                          <a:spcPts val="0"/>
                        </a:spcBef>
                        <a:spcAft>
                          <a:spcPts val="0"/>
                        </a:spcAft>
                        <a:buNone/>
                      </a:pPr>
                      <a:r>
                        <a:rPr lang="en-US" sz="2000" u="none" strike="noStrike" cap="none">
                          <a:solidFill>
                            <a:srgbClr val="000000"/>
                          </a:solidFill>
                          <a:latin typeface="Bebas Neue"/>
                          <a:ea typeface="Bebas Neue"/>
                          <a:cs typeface="Bebas Neue"/>
                          <a:sym typeface="Bebas Neue"/>
                        </a:rPr>
                        <a:t>Publishing &amp; Research Impact</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16"/>
                        </a:lnSpc>
                        <a:spcBef>
                          <a:spcPts val="0"/>
                        </a:spcBef>
                        <a:spcAft>
                          <a:spcPts val="0"/>
                        </a:spcAft>
                        <a:buNone/>
                      </a:pPr>
                      <a:r>
                        <a:rPr lang="en-US" sz="1200" u="none" strike="noStrike" cap="none">
                          <a:solidFill>
                            <a:srgbClr val="000000"/>
                          </a:solidFill>
                          <a:latin typeface="Arial"/>
                          <a:ea typeface="Arial"/>
                          <a:cs typeface="Arial"/>
                          <a:sym typeface="Arial"/>
                        </a:rPr>
                        <a:t>Journal Recommendations</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tc>
                  <a:txBody>
                    <a:bodyPr/>
                    <a:lstStyle/>
                    <a:p>
                      <a:pPr marL="0" marR="0" lvl="0" indent="0" algn="ctr" rtl="0">
                        <a:lnSpc>
                          <a:spcPct val="140000"/>
                        </a:lnSpc>
                        <a:spcBef>
                          <a:spcPts val="0"/>
                        </a:spcBef>
                        <a:spcAft>
                          <a:spcPts val="0"/>
                        </a:spcAft>
                        <a:buNone/>
                      </a:pPr>
                      <a:r>
                        <a:rPr lang="en-US" sz="800" u="none" strike="noStrike" cap="none">
                          <a:solidFill>
                            <a:srgbClr val="000000"/>
                          </a:solidFill>
                          <a:latin typeface="Arial"/>
                          <a:ea typeface="Arial"/>
                          <a:cs typeface="Arial"/>
                          <a:sym typeface="Arial"/>
                        </a:rPr>
                        <a:t>Ensuring the suggested publications actually exist and, if so, are relevant to your field or the subject your are researching </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graphicFrame>
        <p:nvGraphicFramePr>
          <p:cNvPr id="319" name="Google Shape;319;g3f9ee41cee2_0_159"/>
          <p:cNvGraphicFramePr/>
          <p:nvPr/>
        </p:nvGraphicFramePr>
        <p:xfrm>
          <a:off x="0" y="0"/>
          <a:ext cx="9144050" cy="5279756"/>
        </p:xfrm>
        <a:graphic>
          <a:graphicData uri="http://schemas.openxmlformats.org/drawingml/2006/table">
            <a:tbl>
              <a:tblPr>
                <a:noFill/>
                <a:tableStyleId>{6AC39316-E36B-4874-BB2A-E07CD45FA9FE}</a:tableStyleId>
              </a:tblPr>
              <a:tblGrid>
                <a:gridCol w="3210500">
                  <a:extLst>
                    <a:ext uri="{9D8B030D-6E8A-4147-A177-3AD203B41FA5}">
                      <a16:colId xmlns:a16="http://schemas.microsoft.com/office/drawing/2014/main" val="20000"/>
                    </a:ext>
                  </a:extLst>
                </a:gridCol>
                <a:gridCol w="2966775">
                  <a:extLst>
                    <a:ext uri="{9D8B030D-6E8A-4147-A177-3AD203B41FA5}">
                      <a16:colId xmlns:a16="http://schemas.microsoft.com/office/drawing/2014/main" val="20001"/>
                    </a:ext>
                  </a:extLst>
                </a:gridCol>
                <a:gridCol w="2966775">
                  <a:extLst>
                    <a:ext uri="{9D8B030D-6E8A-4147-A177-3AD203B41FA5}">
                      <a16:colId xmlns:a16="http://schemas.microsoft.com/office/drawing/2014/main" val="20002"/>
                    </a:ext>
                  </a:extLst>
                </a:gridCol>
              </a:tblGrid>
              <a:tr h="1256200">
                <a:tc>
                  <a:txBody>
                    <a:bodyPr/>
                    <a:lstStyle/>
                    <a:p>
                      <a:pPr marL="0" marR="0" lvl="0" indent="0" algn="ctr" rtl="0">
                        <a:lnSpc>
                          <a:spcPct val="140000"/>
                        </a:lnSpc>
                        <a:spcBef>
                          <a:spcPts val="0"/>
                        </a:spcBef>
                        <a:spcAft>
                          <a:spcPts val="0"/>
                        </a:spcAft>
                        <a:buNone/>
                      </a:pPr>
                      <a:r>
                        <a:rPr lang="en-US" sz="2500" b="1" u="none" strike="noStrike" cap="none">
                          <a:solidFill>
                            <a:srgbClr val="000000"/>
                          </a:solidFill>
                          <a:latin typeface="Bebas Neue"/>
                          <a:ea typeface="Bebas Neue"/>
                          <a:cs typeface="Bebas Neue"/>
                          <a:sym typeface="Bebas Neue"/>
                        </a:rPr>
                        <a:t>Early in the process</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174E7"/>
                    </a:solidFill>
                  </a:tcPr>
                </a:tc>
                <a:tc>
                  <a:txBody>
                    <a:bodyPr/>
                    <a:lstStyle/>
                    <a:p>
                      <a:pPr marL="0" marR="0" lvl="0" indent="0" algn="ctr" rtl="0">
                        <a:lnSpc>
                          <a:spcPct val="140000"/>
                        </a:lnSpc>
                        <a:spcBef>
                          <a:spcPts val="0"/>
                        </a:spcBef>
                        <a:spcAft>
                          <a:spcPts val="0"/>
                        </a:spcAft>
                        <a:buNone/>
                      </a:pPr>
                      <a:r>
                        <a:rPr lang="en-US" sz="2500" b="1" u="none" strike="noStrike" cap="none">
                          <a:solidFill>
                            <a:srgbClr val="000000"/>
                          </a:solidFill>
                          <a:latin typeface="Bebas Neue"/>
                          <a:ea typeface="Bebas Neue"/>
                          <a:cs typeface="Bebas Neue"/>
                          <a:sym typeface="Bebas Neue"/>
                        </a:rPr>
                        <a:t>In the research stage</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CEA8F0"/>
                    </a:solidFill>
                  </a:tcPr>
                </a:tc>
                <a:tc>
                  <a:txBody>
                    <a:bodyPr/>
                    <a:lstStyle/>
                    <a:p>
                      <a:pPr marL="0" marR="0" lvl="0" indent="0" algn="ctr" rtl="0">
                        <a:lnSpc>
                          <a:spcPct val="140000"/>
                        </a:lnSpc>
                        <a:spcBef>
                          <a:spcPts val="0"/>
                        </a:spcBef>
                        <a:spcAft>
                          <a:spcPts val="0"/>
                        </a:spcAft>
                        <a:buNone/>
                      </a:pPr>
                      <a:r>
                        <a:rPr lang="en-US" sz="2500" b="1" u="none" strike="noStrike" cap="none">
                          <a:solidFill>
                            <a:srgbClr val="000000"/>
                          </a:solidFill>
                          <a:latin typeface="Bebas Neue"/>
                          <a:ea typeface="Bebas Neue"/>
                          <a:cs typeface="Bebas Neue"/>
                          <a:sym typeface="Bebas Neue"/>
                        </a:rPr>
                        <a:t>Further in the process</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EDCBF6"/>
                    </a:solidFill>
                  </a:tcPr>
                </a:tc>
                <a:extLst>
                  <a:ext uri="{0D108BD9-81ED-4DB2-BD59-A6C34878D82A}">
                    <a16:rowId xmlns:a16="http://schemas.microsoft.com/office/drawing/2014/main" val="10000"/>
                  </a:ext>
                </a:extLst>
              </a:tr>
              <a:tr h="967525">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Arial"/>
                          <a:ea typeface="Arial"/>
                          <a:cs typeface="Arial"/>
                          <a:sym typeface="Arial"/>
                        </a:rPr>
                        <a:t>Generating ideas</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174E7"/>
                    </a:solidFill>
                  </a:tcPr>
                </a:tc>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Arial"/>
                          <a:ea typeface="Arial"/>
                          <a:cs typeface="Arial"/>
                          <a:sym typeface="Arial"/>
                        </a:rPr>
                        <a:t>Finding sources – using tools that summarize</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CEA8F0"/>
                    </a:solidFill>
                  </a:tcPr>
                </a:tc>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Arial"/>
                          <a:ea typeface="Arial"/>
                          <a:cs typeface="Arial"/>
                          <a:sym typeface="Arial"/>
                        </a:rPr>
                        <a:t>Critical Thinking – ask a good question</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EDCBF6"/>
                    </a:solidFill>
                  </a:tcPr>
                </a:tc>
                <a:extLst>
                  <a:ext uri="{0D108BD9-81ED-4DB2-BD59-A6C34878D82A}">
                    <a16:rowId xmlns:a16="http://schemas.microsoft.com/office/drawing/2014/main" val="10001"/>
                  </a:ext>
                </a:extLst>
              </a:tr>
              <a:tr h="1108800">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Arial"/>
                          <a:ea typeface="Arial"/>
                          <a:cs typeface="Arial"/>
                          <a:sym typeface="Arial"/>
                        </a:rPr>
                        <a:t>Narrowing the scope of a topic</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174E7"/>
                    </a:solidFill>
                  </a:tcPr>
                </a:tc>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Arial"/>
                          <a:ea typeface="Arial"/>
                          <a:cs typeface="Arial"/>
                          <a:sym typeface="Arial"/>
                        </a:rPr>
                        <a:t>Finding connections – tools that harness data</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CEA8F0"/>
                    </a:solidFill>
                  </a:tcPr>
                </a:tc>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Arial"/>
                          <a:ea typeface="Arial"/>
                          <a:cs typeface="Arial"/>
                          <a:sym typeface="Arial"/>
                        </a:rPr>
                        <a:t>Feedback – Avoid ChatGPT for this </a:t>
                      </a:r>
                      <a:endParaRPr sz="600" u="none" strike="noStrike" cap="none"/>
                    </a:p>
                    <a:p>
                      <a:pPr marL="0" marR="0" lvl="0" indent="0" algn="ctr" rtl="0">
                        <a:lnSpc>
                          <a:spcPct val="140000"/>
                        </a:lnSpc>
                        <a:spcBef>
                          <a:spcPts val="0"/>
                        </a:spcBef>
                        <a:spcAft>
                          <a:spcPts val="0"/>
                        </a:spcAft>
                        <a:buNone/>
                      </a:pPr>
                      <a:r>
                        <a:rPr lang="en-US" sz="1500" u="none" strike="noStrike" cap="none">
                          <a:solidFill>
                            <a:srgbClr val="000000"/>
                          </a:solidFill>
                          <a:latin typeface="Arial"/>
                          <a:ea typeface="Arial"/>
                          <a:cs typeface="Arial"/>
                          <a:sym typeface="Arial"/>
                        </a:rPr>
                        <a:t>(or really any large LLM)</a:t>
                      </a:r>
                      <a:endParaRPr sz="700"/>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EDCBF6"/>
                    </a:solidFill>
                  </a:tcPr>
                </a:tc>
                <a:extLst>
                  <a:ext uri="{0D108BD9-81ED-4DB2-BD59-A6C34878D82A}">
                    <a16:rowId xmlns:a16="http://schemas.microsoft.com/office/drawing/2014/main" val="10002"/>
                  </a:ext>
                </a:extLst>
              </a:tr>
              <a:tr h="967525">
                <a:tc>
                  <a:txBody>
                    <a:bodyPr/>
                    <a:lstStyle/>
                    <a:p>
                      <a:pPr marL="0" marR="0" lvl="0" indent="0" algn="ctr" rtl="0">
                        <a:lnSpc>
                          <a:spcPct val="509000"/>
                        </a:lnSpc>
                        <a:spcBef>
                          <a:spcPts val="0"/>
                        </a:spcBef>
                        <a:spcAft>
                          <a:spcPts val="0"/>
                        </a:spcAft>
                        <a:buNone/>
                      </a:pP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174E7"/>
                    </a:solidFill>
                  </a:tcPr>
                </a:tc>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Arial"/>
                          <a:ea typeface="Arial"/>
                          <a:cs typeface="Arial"/>
                          <a:sym typeface="Arial"/>
                        </a:rPr>
                        <a:t>Formatting References – Citation Managers</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CEA8F0"/>
                    </a:solidFill>
                  </a:tcPr>
                </a:tc>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Arial"/>
                          <a:ea typeface="Arial"/>
                          <a:cs typeface="Arial"/>
                          <a:sym typeface="Arial"/>
                        </a:rPr>
                        <a:t>When you are stuck on transitions, headers, titles</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EDCBF6"/>
                    </a:solidFill>
                  </a:tcPr>
                </a:tc>
                <a:extLst>
                  <a:ext uri="{0D108BD9-81ED-4DB2-BD59-A6C34878D82A}">
                    <a16:rowId xmlns:a16="http://schemas.microsoft.com/office/drawing/2014/main" val="10003"/>
                  </a:ext>
                </a:extLst>
              </a:tr>
              <a:tr h="974525">
                <a:tc>
                  <a:txBody>
                    <a:bodyPr/>
                    <a:lstStyle/>
                    <a:p>
                      <a:pPr marL="0" marR="0" lvl="0" indent="0" algn="ctr" rtl="0">
                        <a:lnSpc>
                          <a:spcPct val="509000"/>
                        </a:lnSpc>
                        <a:spcBef>
                          <a:spcPts val="0"/>
                        </a:spcBef>
                        <a:spcAft>
                          <a:spcPts val="0"/>
                        </a:spcAft>
                        <a:buNone/>
                      </a:pP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174E7"/>
                    </a:solidFill>
                  </a:tcPr>
                </a:tc>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Arial"/>
                          <a:ea typeface="Arial"/>
                          <a:cs typeface="Arial"/>
                          <a:sym typeface="Arial"/>
                        </a:rPr>
                        <a:t>Outlines – to organize thoughts and research</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CEA8F0"/>
                    </a:solidFill>
                  </a:tcPr>
                </a:tc>
                <a:tc>
                  <a:txBody>
                    <a:bodyPr/>
                    <a:lstStyle/>
                    <a:p>
                      <a:pPr marL="0" marR="0" lvl="0" indent="0" algn="ctr" rtl="0">
                        <a:lnSpc>
                          <a:spcPct val="140000"/>
                        </a:lnSpc>
                        <a:spcBef>
                          <a:spcPts val="0"/>
                        </a:spcBef>
                        <a:spcAft>
                          <a:spcPts val="0"/>
                        </a:spcAft>
                        <a:buNone/>
                      </a:pPr>
                      <a:r>
                        <a:rPr lang="en-US" sz="1500" u="none" strike="noStrike" cap="none">
                          <a:solidFill>
                            <a:srgbClr val="000000"/>
                          </a:solidFill>
                          <a:latin typeface="Arial"/>
                          <a:ea typeface="Arial"/>
                          <a:cs typeface="Arial"/>
                          <a:sym typeface="Arial"/>
                        </a:rPr>
                        <a:t>Cite your AI use</a:t>
                      </a:r>
                      <a:endParaRPr sz="600" u="none" strike="noStrike" cap="none"/>
                    </a:p>
                  </a:txBody>
                  <a:tcPr marL="95250" marR="95250" marT="95250" marB="9525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EDCBF6"/>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grpSp>
        <p:nvGrpSpPr>
          <p:cNvPr id="328" name="Google Shape;328;g3f9ee41cee2_0_317"/>
          <p:cNvGrpSpPr/>
          <p:nvPr/>
        </p:nvGrpSpPr>
        <p:grpSpPr>
          <a:xfrm>
            <a:off x="5456398" y="-196621"/>
            <a:ext cx="4848579" cy="5464832"/>
            <a:chOff x="0" y="-38100"/>
            <a:chExt cx="2553900" cy="2878500"/>
          </a:xfrm>
        </p:grpSpPr>
        <p:sp>
          <p:nvSpPr>
            <p:cNvPr id="329" name="Google Shape;329;g3f9ee41cee2_0_317"/>
            <p:cNvSpPr/>
            <p:nvPr/>
          </p:nvSpPr>
          <p:spPr>
            <a:xfrm>
              <a:off x="0" y="0"/>
              <a:ext cx="2553879" cy="2840271"/>
            </a:xfrm>
            <a:custGeom>
              <a:avLst/>
              <a:gdLst/>
              <a:ahLst/>
              <a:cxnLst/>
              <a:rect l="l" t="t" r="r" b="b"/>
              <a:pathLst>
                <a:path w="2553879" h="2840271" extrusionOk="0">
                  <a:moveTo>
                    <a:pt x="0" y="0"/>
                  </a:moveTo>
                  <a:lnTo>
                    <a:pt x="2553879" y="0"/>
                  </a:lnTo>
                  <a:lnTo>
                    <a:pt x="2553879" y="2840271"/>
                  </a:lnTo>
                  <a:lnTo>
                    <a:pt x="0" y="2840271"/>
                  </a:lnTo>
                  <a:close/>
                </a:path>
              </a:pathLst>
            </a:custGeom>
            <a:solidFill>
              <a:srgbClr val="6780D3"/>
            </a:solidFill>
            <a:ln>
              <a:noFill/>
            </a:ln>
          </p:spPr>
          <p:txBody>
            <a:bodyPr/>
            <a:lstStyle/>
            <a:p>
              <a:endParaRPr lang="en-US"/>
            </a:p>
          </p:txBody>
        </p:sp>
        <p:sp>
          <p:nvSpPr>
            <p:cNvPr id="330" name="Google Shape;330;g3f9ee41cee2_0_317"/>
            <p:cNvSpPr txBox="1"/>
            <p:nvPr/>
          </p:nvSpPr>
          <p:spPr>
            <a:xfrm>
              <a:off x="0" y="-38100"/>
              <a:ext cx="2553900" cy="2878500"/>
            </a:xfrm>
            <a:prstGeom prst="rect">
              <a:avLst/>
            </a:prstGeom>
            <a:noFill/>
            <a:ln>
              <a:noFill/>
            </a:ln>
          </p:spPr>
          <p:txBody>
            <a:bodyPr spcFirstLastPara="1" wrap="square" lIns="25400" tIns="25400" rIns="25400" bIns="25400" anchor="ctr" anchorCtr="0">
              <a:noAutofit/>
            </a:bodyPr>
            <a:lstStyle/>
            <a:p>
              <a:pPr marL="0" marR="0" lvl="0" indent="0" algn="ctr" rtl="0">
                <a:lnSpc>
                  <a:spcPct val="147722"/>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331" name="Google Shape;331;g3f9ee41cee2_0_317"/>
          <p:cNvSpPr/>
          <p:nvPr/>
        </p:nvSpPr>
        <p:spPr>
          <a:xfrm>
            <a:off x="5690327" y="1184792"/>
            <a:ext cx="3298960" cy="3101022"/>
          </a:xfrm>
          <a:custGeom>
            <a:avLst/>
            <a:gdLst/>
            <a:ahLst/>
            <a:cxnLst/>
            <a:rect l="l" t="t" r="r" b="b"/>
            <a:pathLst>
              <a:path w="6597919" h="6202044" extrusionOk="0">
                <a:moveTo>
                  <a:pt x="0" y="0"/>
                </a:moveTo>
                <a:lnTo>
                  <a:pt x="6597919" y="0"/>
                </a:lnTo>
                <a:lnTo>
                  <a:pt x="6597919" y="6202044"/>
                </a:lnTo>
                <a:lnTo>
                  <a:pt x="0" y="6202044"/>
                </a:lnTo>
                <a:lnTo>
                  <a:pt x="0" y="0"/>
                </a:lnTo>
                <a:close/>
              </a:path>
            </a:pathLst>
          </a:custGeom>
          <a:blipFill rotWithShape="1">
            <a:blip r:embed="rId3">
              <a:alphaModFix/>
            </a:blip>
            <a:stretch>
              <a:fillRect/>
            </a:stretch>
          </a:blipFill>
          <a:ln>
            <a:noFill/>
          </a:ln>
        </p:spPr>
        <p:txBody>
          <a:bodyPr/>
          <a:lstStyle/>
          <a:p>
            <a:endParaRPr lang="en-US"/>
          </a:p>
        </p:txBody>
      </p:sp>
      <p:sp>
        <p:nvSpPr>
          <p:cNvPr id="332" name="Google Shape;332;g3f9ee41cee2_0_317"/>
          <p:cNvSpPr txBox="1"/>
          <p:nvPr/>
        </p:nvSpPr>
        <p:spPr>
          <a:xfrm>
            <a:off x="216222" y="136309"/>
            <a:ext cx="5240400" cy="615600"/>
          </a:xfrm>
          <a:prstGeom prst="rect">
            <a:avLst/>
          </a:prstGeom>
          <a:noFill/>
          <a:ln>
            <a:noFill/>
          </a:ln>
        </p:spPr>
        <p:txBody>
          <a:bodyPr spcFirstLastPara="1" wrap="square" lIns="0" tIns="0" rIns="0" bIns="0" anchor="t" anchorCtr="0">
            <a:spAutoFit/>
          </a:bodyPr>
          <a:lstStyle/>
          <a:p>
            <a:pPr marL="0" marR="0" lvl="0" indent="0" algn="l" rtl="0">
              <a:lnSpc>
                <a:spcPct val="101000"/>
              </a:lnSpc>
              <a:spcBef>
                <a:spcPts val="0"/>
              </a:spcBef>
              <a:spcAft>
                <a:spcPts val="0"/>
              </a:spcAft>
              <a:buNone/>
            </a:pPr>
            <a:r>
              <a:rPr lang="en-US" sz="4000" b="1" i="0" u="none" strike="noStrike" cap="none">
                <a:solidFill>
                  <a:srgbClr val="101010"/>
                </a:solidFill>
                <a:latin typeface="Bebas Neue"/>
                <a:ea typeface="Bebas Neue"/>
                <a:cs typeface="Bebas Neue"/>
                <a:sym typeface="Bebas Neue"/>
              </a:rPr>
              <a:t>How can I use AI responsibly? </a:t>
            </a:r>
            <a:endParaRPr sz="700"/>
          </a:p>
        </p:txBody>
      </p:sp>
      <p:sp>
        <p:nvSpPr>
          <p:cNvPr id="333" name="Google Shape;333;g3f9ee41cee2_0_317"/>
          <p:cNvSpPr txBox="1"/>
          <p:nvPr/>
        </p:nvSpPr>
        <p:spPr>
          <a:xfrm>
            <a:off x="216225" y="767600"/>
            <a:ext cx="5146200" cy="3534600"/>
          </a:xfrm>
          <a:prstGeom prst="rect">
            <a:avLst/>
          </a:prstGeom>
          <a:noFill/>
          <a:ln>
            <a:noFill/>
          </a:ln>
        </p:spPr>
        <p:txBody>
          <a:bodyPr spcFirstLastPara="1" wrap="square" lIns="0" tIns="0" rIns="0" bIns="0" anchor="t" anchorCtr="0">
            <a:spAutoFit/>
          </a:bodyPr>
          <a:lstStyle/>
          <a:p>
            <a:pPr marL="266700" marR="0" lvl="1" indent="-139700" algn="l" rtl="0">
              <a:lnSpc>
                <a:spcPct val="140016"/>
              </a:lnSpc>
              <a:spcBef>
                <a:spcPts val="0"/>
              </a:spcBef>
              <a:spcAft>
                <a:spcPts val="0"/>
              </a:spcAft>
              <a:buClr>
                <a:srgbClr val="101010"/>
              </a:buClr>
              <a:buSzPts val="1400"/>
              <a:buFont typeface="Arial"/>
              <a:buChar char="•"/>
            </a:pPr>
            <a:r>
              <a:rPr lang="en-US" b="0" i="0" u="none" strike="noStrike" cap="none">
                <a:solidFill>
                  <a:srgbClr val="101010"/>
                </a:solidFill>
                <a:latin typeface="Arial"/>
                <a:ea typeface="Arial"/>
                <a:cs typeface="Arial"/>
                <a:sym typeface="Arial"/>
              </a:rPr>
              <a:t>Weigh the pros and cons to determine if AI is the best choice for a task</a:t>
            </a:r>
            <a:endParaRPr b="0" i="0" u="none" strike="noStrike" cap="none">
              <a:solidFill>
                <a:srgbClr val="101010"/>
              </a:solidFill>
              <a:latin typeface="Arial"/>
              <a:ea typeface="Arial"/>
              <a:cs typeface="Arial"/>
              <a:sym typeface="Arial"/>
            </a:endParaRPr>
          </a:p>
          <a:p>
            <a:pPr marL="266700" marR="0" lvl="1" indent="-139700" algn="l" rtl="0">
              <a:lnSpc>
                <a:spcPct val="140016"/>
              </a:lnSpc>
              <a:spcBef>
                <a:spcPts val="0"/>
              </a:spcBef>
              <a:spcAft>
                <a:spcPts val="0"/>
              </a:spcAft>
              <a:buClr>
                <a:srgbClr val="101010"/>
              </a:buClr>
              <a:buSzPts val="1400"/>
              <a:buFont typeface="Arial"/>
              <a:buChar char="•"/>
            </a:pPr>
            <a:r>
              <a:rPr lang="en-US" b="0" i="0" u="none" strike="noStrike" cap="none">
                <a:solidFill>
                  <a:srgbClr val="101010"/>
                </a:solidFill>
                <a:latin typeface="Arial"/>
                <a:ea typeface="Arial"/>
                <a:cs typeface="Arial"/>
                <a:sym typeface="Arial"/>
              </a:rPr>
              <a:t>Determine if output is missing context or displays evidence of bias. Is anyone or anything missing from consideration?</a:t>
            </a:r>
            <a:endParaRPr b="0" i="0" u="none" strike="noStrike" cap="none">
              <a:solidFill>
                <a:srgbClr val="101010"/>
              </a:solidFill>
              <a:latin typeface="Arial"/>
              <a:ea typeface="Arial"/>
              <a:cs typeface="Arial"/>
              <a:sym typeface="Arial"/>
            </a:endParaRPr>
          </a:p>
          <a:p>
            <a:pPr marL="266700" marR="0" lvl="1" indent="-139700" algn="l" rtl="0">
              <a:lnSpc>
                <a:spcPct val="140016"/>
              </a:lnSpc>
              <a:spcBef>
                <a:spcPts val="0"/>
              </a:spcBef>
              <a:spcAft>
                <a:spcPts val="0"/>
              </a:spcAft>
              <a:buClr>
                <a:srgbClr val="101010"/>
              </a:buClr>
              <a:buSzPts val="1400"/>
              <a:buFont typeface="Arial"/>
              <a:buChar char="•"/>
            </a:pPr>
            <a:r>
              <a:rPr lang="en-US" b="0" i="0" u="none" strike="noStrike" cap="none">
                <a:solidFill>
                  <a:srgbClr val="101010"/>
                </a:solidFill>
                <a:latin typeface="Arial"/>
                <a:ea typeface="Arial"/>
                <a:cs typeface="Arial"/>
                <a:sym typeface="Arial"/>
              </a:rPr>
              <a:t>Fact-check output and apply human judgment </a:t>
            </a:r>
            <a:endParaRPr b="0" i="0" u="none" strike="noStrike" cap="none">
              <a:solidFill>
                <a:srgbClr val="101010"/>
              </a:solidFill>
              <a:latin typeface="Arial"/>
              <a:ea typeface="Arial"/>
              <a:cs typeface="Arial"/>
              <a:sym typeface="Arial"/>
            </a:endParaRPr>
          </a:p>
          <a:p>
            <a:pPr marL="266700" marR="0" lvl="1" indent="-139700" algn="l" rtl="0">
              <a:lnSpc>
                <a:spcPct val="140016"/>
              </a:lnSpc>
              <a:spcBef>
                <a:spcPts val="0"/>
              </a:spcBef>
              <a:spcAft>
                <a:spcPts val="0"/>
              </a:spcAft>
              <a:buClr>
                <a:srgbClr val="101010"/>
              </a:buClr>
              <a:buSzPts val="1400"/>
              <a:buFont typeface="Arial"/>
              <a:buChar char="•"/>
            </a:pPr>
            <a:r>
              <a:rPr lang="en-US" b="0" i="0" u="none" strike="noStrike" cap="none">
                <a:solidFill>
                  <a:srgbClr val="101010"/>
                </a:solidFill>
                <a:latin typeface="Arial"/>
                <a:ea typeface="Arial"/>
                <a:cs typeface="Arial"/>
                <a:sym typeface="Arial"/>
              </a:rPr>
              <a:t>If sources are given or cited, do these exist? Is all of the information correct? </a:t>
            </a:r>
            <a:endParaRPr b="0" i="0" u="none" strike="noStrike" cap="none">
              <a:solidFill>
                <a:srgbClr val="101010"/>
              </a:solidFill>
              <a:latin typeface="Arial"/>
              <a:ea typeface="Arial"/>
              <a:cs typeface="Arial"/>
              <a:sym typeface="Arial"/>
            </a:endParaRPr>
          </a:p>
          <a:p>
            <a:pPr marL="266700" marR="0" lvl="1" indent="-139700" algn="l" rtl="0">
              <a:lnSpc>
                <a:spcPct val="140016"/>
              </a:lnSpc>
              <a:spcBef>
                <a:spcPts val="0"/>
              </a:spcBef>
              <a:spcAft>
                <a:spcPts val="0"/>
              </a:spcAft>
              <a:buClr>
                <a:srgbClr val="101010"/>
              </a:buClr>
              <a:buSzPts val="1400"/>
              <a:buFont typeface="Arial"/>
              <a:buChar char="•"/>
            </a:pPr>
            <a:r>
              <a:rPr lang="en-US" b="0" i="0" u="none" strike="noStrike" cap="none">
                <a:solidFill>
                  <a:srgbClr val="101010"/>
                </a:solidFill>
                <a:latin typeface="Arial"/>
                <a:ea typeface="Arial"/>
                <a:cs typeface="Arial"/>
                <a:sym typeface="Arial"/>
              </a:rPr>
              <a:t>Is anything included or drawn from that may be copyrighted or put someone else’s IP at risk? </a:t>
            </a:r>
            <a:endParaRPr b="0" i="0" u="none" strike="noStrike" cap="none">
              <a:solidFill>
                <a:srgbClr val="101010"/>
              </a:solidFill>
              <a:latin typeface="Arial"/>
              <a:ea typeface="Arial"/>
              <a:cs typeface="Arial"/>
              <a:sym typeface="Arial"/>
            </a:endParaRPr>
          </a:p>
          <a:p>
            <a:pPr marL="266700" marR="0" lvl="1" indent="-139700" algn="l" rtl="0">
              <a:lnSpc>
                <a:spcPct val="140016"/>
              </a:lnSpc>
              <a:spcBef>
                <a:spcPts val="0"/>
              </a:spcBef>
              <a:spcAft>
                <a:spcPts val="0"/>
              </a:spcAft>
              <a:buClr>
                <a:srgbClr val="101010"/>
              </a:buClr>
              <a:buSzPts val="1400"/>
              <a:buFont typeface="Arial"/>
              <a:buChar char="•"/>
            </a:pPr>
            <a:r>
              <a:rPr lang="en-US" b="0" i="0" u="none" strike="noStrike" cap="none">
                <a:solidFill>
                  <a:srgbClr val="101010"/>
                </a:solidFill>
                <a:latin typeface="Arial"/>
                <a:ea typeface="Arial"/>
                <a:cs typeface="Arial"/>
                <a:sym typeface="Arial"/>
              </a:rPr>
              <a:t>Are you considering the privacy implications and your own IP? Or the IP of anything you may be inputting into the AI tool? </a:t>
            </a:r>
            <a:endParaRPr sz="9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8"/>
        <p:cNvGrpSpPr/>
        <p:nvPr/>
      </p:nvGrpSpPr>
      <p:grpSpPr>
        <a:xfrm>
          <a:off x="0" y="0"/>
          <a:ext cx="0" cy="0"/>
          <a:chOff x="0" y="0"/>
          <a:chExt cx="0" cy="0"/>
        </a:xfrm>
      </p:grpSpPr>
      <p:sp>
        <p:nvSpPr>
          <p:cNvPr id="339" name="Google Shape;339;g3ac53bfd8c3_0_6"/>
          <p:cNvSpPr txBox="1"/>
          <p:nvPr/>
        </p:nvSpPr>
        <p:spPr>
          <a:xfrm>
            <a:off x="157019" y="1051788"/>
            <a:ext cx="4262700" cy="3140100"/>
          </a:xfrm>
          <a:prstGeom prst="rect">
            <a:avLst/>
          </a:prstGeom>
          <a:noFill/>
          <a:ln>
            <a:noFill/>
          </a:ln>
        </p:spPr>
        <p:txBody>
          <a:bodyPr spcFirstLastPara="1" wrap="square" lIns="0" tIns="0" rIns="0" bIns="0" anchor="t" anchorCtr="0">
            <a:spAutoFit/>
          </a:bodyPr>
          <a:lstStyle/>
          <a:p>
            <a:pPr marL="342900" marR="0" lvl="0" indent="-260350" algn="l" rtl="0">
              <a:lnSpc>
                <a:spcPct val="140006"/>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If you use AI, use it as a tool, DO NOT use it to replace yourself in creative or critical thinking, </a:t>
            </a:r>
            <a:r>
              <a:rPr lang="en-US" sz="1500" b="0" i="1" u="none" strike="noStrike" cap="none">
                <a:solidFill>
                  <a:srgbClr val="000000"/>
                </a:solidFill>
                <a:latin typeface="Arial"/>
                <a:ea typeface="Arial"/>
                <a:cs typeface="Arial"/>
                <a:sym typeface="Arial"/>
              </a:rPr>
              <a:t>let it assist</a:t>
            </a:r>
            <a:r>
              <a:rPr lang="en-US" sz="1500" b="0" i="0" u="none" strike="noStrike" cap="none">
                <a:solidFill>
                  <a:srgbClr val="000000"/>
                </a:solidFill>
                <a:latin typeface="Arial"/>
                <a:ea typeface="Arial"/>
                <a:cs typeface="Arial"/>
                <a:sym typeface="Arial"/>
              </a:rPr>
              <a:t>, not do all the work</a:t>
            </a:r>
            <a:endParaRPr sz="1500" b="0" i="0" u="none" strike="noStrike" cap="none">
              <a:solidFill>
                <a:srgbClr val="000000"/>
              </a:solidFill>
              <a:latin typeface="Arial"/>
              <a:ea typeface="Arial"/>
              <a:cs typeface="Arial"/>
              <a:sym typeface="Arial"/>
            </a:endParaRPr>
          </a:p>
          <a:p>
            <a:pPr marL="342900" marR="0" lvl="0" indent="-260350" algn="l" rtl="0">
              <a:lnSpc>
                <a:spcPct val="140006"/>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AI usage should be disclosed and cited</a:t>
            </a:r>
            <a:endParaRPr sz="1500" b="0" i="0" u="none" strike="noStrike" cap="none">
              <a:solidFill>
                <a:srgbClr val="000000"/>
              </a:solidFill>
              <a:latin typeface="Arial"/>
              <a:ea typeface="Arial"/>
              <a:cs typeface="Arial"/>
              <a:sym typeface="Arial"/>
            </a:endParaRPr>
          </a:p>
          <a:p>
            <a:pPr marL="342900" marR="0" lvl="0" indent="-260350" algn="l" rtl="0">
              <a:lnSpc>
                <a:spcPct val="140006"/>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AI results can be biased, their algorithms are often unclear to us</a:t>
            </a:r>
            <a:endParaRPr sz="1500" b="0" i="0" u="none" strike="noStrike" cap="none">
              <a:solidFill>
                <a:srgbClr val="000000"/>
              </a:solidFill>
              <a:latin typeface="Arial"/>
              <a:ea typeface="Arial"/>
              <a:cs typeface="Arial"/>
              <a:sym typeface="Arial"/>
            </a:endParaRPr>
          </a:p>
          <a:p>
            <a:pPr marL="342900" marR="0" lvl="0" indent="-260350" algn="l" rtl="0">
              <a:lnSpc>
                <a:spcPct val="140006"/>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Not all tools are created equal, and paywalls exist in tools as well</a:t>
            </a:r>
            <a:endParaRPr sz="1500" b="0" i="0" u="none" strike="noStrike" cap="none">
              <a:solidFill>
                <a:srgbClr val="000000"/>
              </a:solidFill>
              <a:latin typeface="Arial"/>
              <a:ea typeface="Arial"/>
              <a:cs typeface="Arial"/>
              <a:sym typeface="Arial"/>
            </a:endParaRPr>
          </a:p>
          <a:p>
            <a:pPr marL="342900" marR="0" lvl="0" indent="-260350" algn="l" rtl="0">
              <a:lnSpc>
                <a:spcPct val="140006"/>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AI tools can’t bypass paywalls, ie: they can’t get articles in databases</a:t>
            </a:r>
            <a:endParaRPr sz="1500" b="0" i="0" u="none" strike="noStrike" cap="none">
              <a:solidFill>
                <a:srgbClr val="000000"/>
              </a:solidFill>
              <a:latin typeface="Arial"/>
              <a:ea typeface="Arial"/>
              <a:cs typeface="Arial"/>
              <a:sym typeface="Arial"/>
            </a:endParaRPr>
          </a:p>
        </p:txBody>
      </p:sp>
      <p:sp>
        <p:nvSpPr>
          <p:cNvPr id="340" name="Google Shape;340;g3ac53bfd8c3_0_6"/>
          <p:cNvSpPr txBox="1"/>
          <p:nvPr/>
        </p:nvSpPr>
        <p:spPr>
          <a:xfrm>
            <a:off x="4419713" y="1051794"/>
            <a:ext cx="4541400" cy="3257700"/>
          </a:xfrm>
          <a:prstGeom prst="rect">
            <a:avLst/>
          </a:prstGeom>
          <a:noFill/>
          <a:ln>
            <a:noFill/>
          </a:ln>
        </p:spPr>
        <p:txBody>
          <a:bodyPr spcFirstLastPara="1" wrap="square" lIns="68575" tIns="68575" rIns="68575" bIns="68575" anchor="t" anchorCtr="0">
            <a:noAutofit/>
          </a:bodyPr>
          <a:lstStyle/>
          <a:p>
            <a:pPr marL="342900" marR="0" lvl="0" indent="-260350" algn="ctr" rtl="0">
              <a:lnSpc>
                <a:spcPct val="140061"/>
              </a:lnSpc>
              <a:spcBef>
                <a:spcPts val="0"/>
              </a:spcBef>
              <a:spcAft>
                <a:spcPts val="0"/>
              </a:spcAft>
              <a:buClr>
                <a:schemeClr val="dk1"/>
              </a:buClr>
              <a:buSzPts val="1500"/>
              <a:buFont typeface="Arial"/>
              <a:buChar char="●"/>
            </a:pPr>
            <a:r>
              <a:rPr lang="en-US" sz="1500" b="0" i="0" u="none" strike="noStrike" cap="none">
                <a:solidFill>
                  <a:schemeClr val="dk1"/>
                </a:solidFill>
                <a:latin typeface="Arial"/>
                <a:ea typeface="Arial"/>
                <a:cs typeface="Arial"/>
                <a:sym typeface="Arial"/>
              </a:rPr>
              <a:t>Be aware of any assignment, university, funder, copyright, or ethical considerations regarding AI</a:t>
            </a:r>
            <a:endParaRPr sz="1500" b="0" i="0" u="none" strike="noStrike" cap="none">
              <a:solidFill>
                <a:schemeClr val="dk1"/>
              </a:solidFill>
              <a:latin typeface="Arial"/>
              <a:ea typeface="Arial"/>
              <a:cs typeface="Arial"/>
              <a:sym typeface="Arial"/>
            </a:endParaRPr>
          </a:p>
          <a:p>
            <a:pPr marL="342900" marR="0" lvl="0" indent="-260350" algn="ctr" rtl="0">
              <a:lnSpc>
                <a:spcPct val="140061"/>
              </a:lnSpc>
              <a:spcBef>
                <a:spcPts val="0"/>
              </a:spcBef>
              <a:spcAft>
                <a:spcPts val="0"/>
              </a:spcAft>
              <a:buClr>
                <a:schemeClr val="dk1"/>
              </a:buClr>
              <a:buSzPts val="1500"/>
              <a:buFont typeface="Arial"/>
              <a:buChar char="●"/>
            </a:pPr>
            <a:r>
              <a:rPr lang="en-US" sz="1500" b="0" i="0" u="none" strike="noStrike" cap="none">
                <a:solidFill>
                  <a:schemeClr val="dk1"/>
                </a:solidFill>
                <a:latin typeface="Arial"/>
                <a:ea typeface="Arial"/>
                <a:cs typeface="Arial"/>
                <a:sym typeface="Arial"/>
              </a:rPr>
              <a:t>AI will take whatever you give it to use in its own learning; it can and will steal your ideas and inputs, which is a major privacy and copyright concern</a:t>
            </a:r>
            <a:endParaRPr sz="1500" b="0" i="0" u="none" strike="noStrike" cap="none">
              <a:solidFill>
                <a:schemeClr val="dk1"/>
              </a:solidFill>
              <a:latin typeface="Arial"/>
              <a:ea typeface="Arial"/>
              <a:cs typeface="Arial"/>
              <a:sym typeface="Arial"/>
            </a:endParaRPr>
          </a:p>
          <a:p>
            <a:pPr marL="342900" marR="0" lvl="0" indent="-260350" algn="ctr" rtl="0">
              <a:lnSpc>
                <a:spcPct val="140061"/>
              </a:lnSpc>
              <a:spcBef>
                <a:spcPts val="0"/>
              </a:spcBef>
              <a:spcAft>
                <a:spcPts val="0"/>
              </a:spcAft>
              <a:buClr>
                <a:schemeClr val="dk1"/>
              </a:buClr>
              <a:buSzPts val="1500"/>
              <a:buFont typeface="Arial"/>
              <a:buChar char="●"/>
            </a:pPr>
            <a:r>
              <a:rPr lang="en-US" sz="1500" b="0" i="0" u="none" strike="noStrike" cap="none">
                <a:solidFill>
                  <a:schemeClr val="dk1"/>
                </a:solidFill>
                <a:latin typeface="Arial"/>
                <a:ea typeface="Arial"/>
                <a:cs typeface="Arial"/>
                <a:sym typeface="Arial"/>
              </a:rPr>
              <a:t>AI “art” is based on theft, and absolutely harmful to artists and creatives</a:t>
            </a:r>
            <a:endParaRPr sz="1500" b="0" i="0" u="none" strike="noStrike" cap="none">
              <a:solidFill>
                <a:schemeClr val="dk1"/>
              </a:solidFill>
              <a:latin typeface="Arial"/>
              <a:ea typeface="Arial"/>
              <a:cs typeface="Arial"/>
              <a:sym typeface="Arial"/>
            </a:endParaRPr>
          </a:p>
          <a:p>
            <a:pPr marL="342900" marR="0" lvl="0" indent="-260350" algn="ctr" rtl="0">
              <a:lnSpc>
                <a:spcPct val="140061"/>
              </a:lnSpc>
              <a:spcBef>
                <a:spcPts val="0"/>
              </a:spcBef>
              <a:spcAft>
                <a:spcPts val="0"/>
              </a:spcAft>
              <a:buClr>
                <a:schemeClr val="dk1"/>
              </a:buClr>
              <a:buSzPts val="1500"/>
              <a:buFont typeface="Arial"/>
              <a:buChar char="●"/>
            </a:pPr>
            <a:r>
              <a:rPr lang="en-US" sz="1500" b="0" i="0" u="none" strike="noStrike" cap="none">
                <a:solidFill>
                  <a:schemeClr val="dk1"/>
                </a:solidFill>
                <a:latin typeface="Arial"/>
                <a:ea typeface="Arial"/>
                <a:cs typeface="Arial"/>
                <a:sym typeface="Arial"/>
              </a:rPr>
              <a:t>AI tools use a lot of energy and resources, there are major environmental concerns</a:t>
            </a:r>
            <a:endParaRPr sz="1500" b="0" i="0" u="none" strike="noStrike" cap="none">
              <a:solidFill>
                <a:schemeClr val="dk1"/>
              </a:solidFill>
              <a:latin typeface="Arial"/>
              <a:ea typeface="Arial"/>
              <a:cs typeface="Arial"/>
              <a:sym typeface="Arial"/>
            </a:endParaRPr>
          </a:p>
        </p:txBody>
      </p:sp>
      <p:sp>
        <p:nvSpPr>
          <p:cNvPr id="341" name="Google Shape;341;g3ac53bfd8c3_0_6"/>
          <p:cNvSpPr txBox="1"/>
          <p:nvPr/>
        </p:nvSpPr>
        <p:spPr>
          <a:xfrm>
            <a:off x="808575" y="6"/>
            <a:ext cx="7654200" cy="1051800"/>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3800"/>
              <a:buFont typeface="Arial"/>
              <a:buNone/>
            </a:pPr>
            <a:r>
              <a:rPr lang="en-US" sz="3800" b="0" i="0" u="none" strike="noStrike" cap="none">
                <a:solidFill>
                  <a:srgbClr val="3F3F3F"/>
                </a:solidFill>
                <a:latin typeface="Calibri"/>
                <a:ea typeface="Calibri"/>
                <a:cs typeface="Calibri"/>
                <a:sym typeface="Calibri"/>
              </a:rPr>
              <a:t>AI Warnings and Considerations</a:t>
            </a:r>
            <a:endParaRPr sz="3800" b="0" i="0" u="none" strike="noStrike" cap="none">
              <a:solidFill>
                <a:srgbClr val="3F3F3F"/>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20"/>
          <p:cNvSpPr txBox="1">
            <a:spLocks noGrp="1"/>
          </p:cNvSpPr>
          <p:nvPr>
            <p:ph type="body" idx="4294967295"/>
          </p:nvPr>
        </p:nvSpPr>
        <p:spPr>
          <a:xfrm>
            <a:off x="454025" y="1181100"/>
            <a:ext cx="8205900" cy="29481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u="sng">
                <a:solidFill>
                  <a:schemeClr val="hlink"/>
                </a:solidFill>
                <a:hlinkClick r:id="rId3"/>
              </a:rPr>
              <a:t>https://westvirginia.libanswers.com/</a:t>
            </a:r>
            <a:r>
              <a:rPr lang="en-US"/>
              <a:t> </a:t>
            </a:r>
            <a:endParaRPr/>
          </a:p>
          <a:p>
            <a:pPr marL="228600" lvl="0" indent="-228600" algn="l" rtl="0">
              <a:lnSpc>
                <a:spcPct val="150000"/>
              </a:lnSpc>
              <a:spcBef>
                <a:spcPts val="1000"/>
              </a:spcBef>
              <a:spcAft>
                <a:spcPts val="0"/>
              </a:spcAft>
              <a:buClr>
                <a:schemeClr val="dk1"/>
              </a:buClr>
              <a:buSzPts val="2800"/>
              <a:buChar char="•"/>
            </a:pPr>
            <a:r>
              <a:rPr lang="en-US" u="sng">
                <a:solidFill>
                  <a:schemeClr val="hlink"/>
                </a:solidFill>
                <a:hlinkClick r:id="rId4"/>
              </a:rPr>
              <a:t>https://libguides.wvu.edu/LitReview/Home</a:t>
            </a:r>
            <a:r>
              <a:rPr lang="en-US"/>
              <a:t> </a:t>
            </a:r>
            <a:endParaRPr sz="3800"/>
          </a:p>
          <a:p>
            <a:pPr marL="228600" lvl="0" indent="-228600" algn="l" rtl="0">
              <a:lnSpc>
                <a:spcPct val="150000"/>
              </a:lnSpc>
              <a:spcBef>
                <a:spcPts val="1000"/>
              </a:spcBef>
              <a:spcAft>
                <a:spcPts val="0"/>
              </a:spcAft>
              <a:buClr>
                <a:schemeClr val="dk1"/>
              </a:buClr>
              <a:buSzPts val="2800"/>
              <a:buChar char="•"/>
            </a:pPr>
            <a:r>
              <a:rPr lang="en-US" u="sng">
                <a:solidFill>
                  <a:schemeClr val="hlink"/>
                </a:solidFill>
                <a:hlinkClick r:id="rId5"/>
              </a:rPr>
              <a:t>https://libguides.wvu.edu/Citation_Guides</a:t>
            </a:r>
            <a:r>
              <a:rPr lang="en-US"/>
              <a:t> </a:t>
            </a:r>
            <a:endParaRPr/>
          </a:p>
          <a:p>
            <a:pPr marL="228600" lvl="0" indent="-228600" algn="l" rtl="0">
              <a:lnSpc>
                <a:spcPct val="150000"/>
              </a:lnSpc>
              <a:spcBef>
                <a:spcPts val="1000"/>
              </a:spcBef>
              <a:spcAft>
                <a:spcPts val="0"/>
              </a:spcAft>
              <a:buSzPts val="2800"/>
              <a:buChar char="•"/>
            </a:pPr>
            <a:r>
              <a:rPr lang="en-US" u="sng">
                <a:solidFill>
                  <a:schemeClr val="hlink"/>
                </a:solidFill>
                <a:hlinkClick r:id="rId6"/>
              </a:rPr>
              <a:t>https://libguides.wvu.edu/citation_managers</a:t>
            </a:r>
            <a:r>
              <a:rPr lang="en-US"/>
              <a:t> </a:t>
            </a:r>
            <a:endParaRPr/>
          </a:p>
        </p:txBody>
      </p:sp>
      <p:sp>
        <p:nvSpPr>
          <p:cNvPr id="348" name="Google Shape;348;p20"/>
          <p:cNvSpPr txBox="1">
            <a:spLocks noGrp="1"/>
          </p:cNvSpPr>
          <p:nvPr>
            <p:ph type="title" idx="4294967295"/>
          </p:nvPr>
        </p:nvSpPr>
        <p:spPr>
          <a:xfrm>
            <a:off x="457200" y="323850"/>
            <a:ext cx="8229600" cy="857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855"/>
              </a:buClr>
              <a:buSzPts val="4000"/>
              <a:buFont typeface="Arial"/>
              <a:buNone/>
            </a:pPr>
            <a:r>
              <a:rPr lang="en-US" sz="4000" b="1">
                <a:solidFill>
                  <a:srgbClr val="002855"/>
                </a:solidFill>
                <a:latin typeface="Arial"/>
                <a:ea typeface="Arial"/>
                <a:cs typeface="Arial"/>
                <a:sym typeface="Arial"/>
              </a:rPr>
              <a:t>Help and Resources</a:t>
            </a:r>
            <a:endParaRPr sz="4000" b="1">
              <a:solidFill>
                <a:srgbClr val="002855"/>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1_Custom Design">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Custom Design">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4853</Words>
  <Application>Microsoft Office PowerPoint</Application>
  <PresentationFormat>On-screen Show (16:9)</PresentationFormat>
  <Paragraphs>276</Paragraphs>
  <Slides>20</Slides>
  <Notes>20</Notes>
  <HiddenSlides>3</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Arial</vt:lpstr>
      <vt:lpstr>Trebuchet MS</vt:lpstr>
      <vt:lpstr>Calibri</vt:lpstr>
      <vt:lpstr>Bebas Neue</vt:lpstr>
      <vt:lpstr>Noto Sans Symbols</vt:lpstr>
      <vt:lpstr>Montserrat</vt:lpstr>
      <vt:lpstr>1_Custom Design</vt:lpstr>
      <vt:lpstr>5_Custom Design</vt:lpstr>
      <vt:lpstr>Academic Research Basics  Jeff Werst WVU Student Success and Instruction Librarian</vt:lpstr>
      <vt:lpstr>Reading &amp; Evaluating Sources</vt:lpstr>
      <vt:lpstr>Types of Sources</vt:lpstr>
      <vt:lpstr>STEM Writing vs Humanities</vt:lpstr>
      <vt:lpstr>Research into Writing</vt:lpstr>
      <vt:lpstr>What is Plagiarism?</vt:lpstr>
      <vt:lpstr> Summary vs Synthesis</vt:lpstr>
      <vt:lpstr>Conduct a Literature Review!</vt:lpstr>
      <vt:lpstr>Topic &gt; Research Question</vt:lpstr>
      <vt:lpstr>PowerPoint Presentation</vt:lpstr>
      <vt:lpstr>Database Search Strategies: Basic tips </vt:lpstr>
      <vt:lpstr>Finding Sources in Databases</vt:lpstr>
      <vt:lpstr>Cite Your Work</vt:lpstr>
      <vt:lpstr>PowerPoint Presentation</vt:lpstr>
      <vt:lpstr>PowerPoint Presentation</vt:lpstr>
      <vt:lpstr>PowerPoint Presentation</vt:lpstr>
      <vt:lpstr>PowerPoint Presentation</vt:lpstr>
      <vt:lpstr>PowerPoint Presentation</vt:lpstr>
      <vt:lpstr>PowerPoint Presentation</vt:lpstr>
      <vt:lpstr>Help and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Beth Royall</dc:creator>
  <cp:lastModifiedBy>Mikel Holcomb</cp:lastModifiedBy>
  <cp:revision>1</cp:revision>
  <dcterms:created xsi:type="dcterms:W3CDTF">2011-03-24T20:59:43Z</dcterms:created>
  <dcterms:modified xsi:type="dcterms:W3CDTF">2026-09-03T18:27:39Z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0x01010048CB4047AFBCFD43889F8D89038EF50A</vt:lpwstr>
  </property>
</Properties>
</file>